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20"/>
  </p:notesMasterIdLst>
  <p:sldIdLst>
    <p:sldId id="257" r:id="rId2"/>
    <p:sldId id="258" r:id="rId3"/>
    <p:sldId id="259" r:id="rId4"/>
    <p:sldId id="281" r:id="rId5"/>
    <p:sldId id="278" r:id="rId6"/>
    <p:sldId id="269" r:id="rId7"/>
    <p:sldId id="263" r:id="rId8"/>
    <p:sldId id="273" r:id="rId9"/>
    <p:sldId id="264" r:id="rId10"/>
    <p:sldId id="270" r:id="rId11"/>
    <p:sldId id="266" r:id="rId12"/>
    <p:sldId id="284" r:id="rId13"/>
    <p:sldId id="275" r:id="rId14"/>
    <p:sldId id="274" r:id="rId15"/>
    <p:sldId id="276" r:id="rId16"/>
    <p:sldId id="277" r:id="rId17"/>
    <p:sldId id="285" r:id="rId18"/>
    <p:sldId id="283" r:id="rId19"/>
  </p:sldIdLst>
  <p:sldSz cx="73152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68"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FF00"/>
    <a:srgbClr val="DBDD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09"/>
    <p:restoredTop sz="94140"/>
  </p:normalViewPr>
  <p:slideViewPr>
    <p:cSldViewPr snapToGrid="0" snapToObjects="1">
      <p:cViewPr>
        <p:scale>
          <a:sx n="199" d="100"/>
          <a:sy n="199" d="100"/>
        </p:scale>
        <p:origin x="896" y="-2720"/>
      </p:cViewPr>
      <p:guideLst>
        <p:guide orient="horz" pos="3168"/>
        <p:guide pos="2304"/>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0CD4AB-E9F8-D142-895B-F50DD255B29E}" type="datetimeFigureOut">
              <a:rPr lang="en-US" smtClean="0"/>
              <a:t>5/22/23</a:t>
            </a:fld>
            <a:endParaRPr lang="en-US"/>
          </a:p>
        </p:txBody>
      </p:sp>
      <p:sp>
        <p:nvSpPr>
          <p:cNvPr id="4" name="Slide Image Placeholder 3"/>
          <p:cNvSpPr>
            <a:spLocks noGrp="1" noRot="1" noChangeAspect="1"/>
          </p:cNvSpPr>
          <p:nvPr>
            <p:ph type="sldImg" idx="2"/>
          </p:nvPr>
        </p:nvSpPr>
        <p:spPr>
          <a:xfrm>
            <a:off x="2306638" y="1143000"/>
            <a:ext cx="22447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C201D-00FC-B449-9E60-0EA9A8E5564B}" type="slidenum">
              <a:rPr lang="en-US" smtClean="0"/>
              <a:t>‹#›</a:t>
            </a:fld>
            <a:endParaRPr lang="en-US"/>
          </a:p>
        </p:txBody>
      </p:sp>
    </p:spTree>
    <p:extLst>
      <p:ext uri="{BB962C8B-B14F-4D97-AF65-F5344CB8AC3E}">
        <p14:creationId xmlns:p14="http://schemas.microsoft.com/office/powerpoint/2010/main" val="1062127965"/>
      </p:ext>
    </p:extLst>
  </p:cSld>
  <p:clrMap bg1="lt1" tx1="dk1" bg2="lt2" tx2="dk2" accent1="accent1" accent2="accent2" accent3="accent3" accent4="accent4" accent5="accent5" accent6="accent6" hlink="hlink" folHlink="folHlink"/>
  <p:notesStyle>
    <a:lvl1pPr marL="0" algn="l" defTabSz="217170" rtl="0" eaLnBrk="1" latinLnBrk="0" hangingPunct="1">
      <a:defRPr sz="285" kern="1200">
        <a:solidFill>
          <a:schemeClr val="tx1"/>
        </a:solidFill>
        <a:latin typeface="+mn-lt"/>
        <a:ea typeface="+mn-ea"/>
        <a:cs typeface="+mn-cs"/>
      </a:defRPr>
    </a:lvl1pPr>
    <a:lvl2pPr marL="108585" algn="l" defTabSz="217170" rtl="0" eaLnBrk="1" latinLnBrk="0" hangingPunct="1">
      <a:defRPr sz="285" kern="1200">
        <a:solidFill>
          <a:schemeClr val="tx1"/>
        </a:solidFill>
        <a:latin typeface="+mn-lt"/>
        <a:ea typeface="+mn-ea"/>
        <a:cs typeface="+mn-cs"/>
      </a:defRPr>
    </a:lvl2pPr>
    <a:lvl3pPr marL="217170" algn="l" defTabSz="217170" rtl="0" eaLnBrk="1" latinLnBrk="0" hangingPunct="1">
      <a:defRPr sz="285" kern="1200">
        <a:solidFill>
          <a:schemeClr val="tx1"/>
        </a:solidFill>
        <a:latin typeface="+mn-lt"/>
        <a:ea typeface="+mn-ea"/>
        <a:cs typeface="+mn-cs"/>
      </a:defRPr>
    </a:lvl3pPr>
    <a:lvl4pPr marL="325755" algn="l" defTabSz="217170" rtl="0" eaLnBrk="1" latinLnBrk="0" hangingPunct="1">
      <a:defRPr sz="285" kern="1200">
        <a:solidFill>
          <a:schemeClr val="tx1"/>
        </a:solidFill>
        <a:latin typeface="+mn-lt"/>
        <a:ea typeface="+mn-ea"/>
        <a:cs typeface="+mn-cs"/>
      </a:defRPr>
    </a:lvl4pPr>
    <a:lvl5pPr marL="434340" algn="l" defTabSz="217170" rtl="0" eaLnBrk="1" latinLnBrk="0" hangingPunct="1">
      <a:defRPr sz="285" kern="1200">
        <a:solidFill>
          <a:schemeClr val="tx1"/>
        </a:solidFill>
        <a:latin typeface="+mn-lt"/>
        <a:ea typeface="+mn-ea"/>
        <a:cs typeface="+mn-cs"/>
      </a:defRPr>
    </a:lvl5pPr>
    <a:lvl6pPr marL="542925" algn="l" defTabSz="217170" rtl="0" eaLnBrk="1" latinLnBrk="0" hangingPunct="1">
      <a:defRPr sz="285" kern="1200">
        <a:solidFill>
          <a:schemeClr val="tx1"/>
        </a:solidFill>
        <a:latin typeface="+mn-lt"/>
        <a:ea typeface="+mn-ea"/>
        <a:cs typeface="+mn-cs"/>
      </a:defRPr>
    </a:lvl6pPr>
    <a:lvl7pPr marL="651510" algn="l" defTabSz="217170" rtl="0" eaLnBrk="1" latinLnBrk="0" hangingPunct="1">
      <a:defRPr sz="285" kern="1200">
        <a:solidFill>
          <a:schemeClr val="tx1"/>
        </a:solidFill>
        <a:latin typeface="+mn-lt"/>
        <a:ea typeface="+mn-ea"/>
        <a:cs typeface="+mn-cs"/>
      </a:defRPr>
    </a:lvl7pPr>
    <a:lvl8pPr marL="760095" algn="l" defTabSz="217170" rtl="0" eaLnBrk="1" latinLnBrk="0" hangingPunct="1">
      <a:defRPr sz="285" kern="1200">
        <a:solidFill>
          <a:schemeClr val="tx1"/>
        </a:solidFill>
        <a:latin typeface="+mn-lt"/>
        <a:ea typeface="+mn-ea"/>
        <a:cs typeface="+mn-cs"/>
      </a:defRPr>
    </a:lvl8pPr>
    <a:lvl9pPr marL="868680" algn="l" defTabSz="217170" rtl="0" eaLnBrk="1" latinLnBrk="0" hangingPunct="1">
      <a:defRPr sz="28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a:t>
            </a:fld>
            <a:endParaRPr lang="en-US"/>
          </a:p>
        </p:txBody>
      </p:sp>
    </p:spTree>
    <p:extLst>
      <p:ext uri="{BB962C8B-B14F-4D97-AF65-F5344CB8AC3E}">
        <p14:creationId xmlns:p14="http://schemas.microsoft.com/office/powerpoint/2010/main" val="28888568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Discrimination decoding analysis </a:t>
            </a:r>
          </a:p>
          <a:p>
            <a:r>
              <a:rPr lang="en-US" dirty="0"/>
              <a:t>-RT </a:t>
            </a:r>
          </a:p>
          <a:p>
            <a:pPr marL="171450" indent="-171450">
              <a:buFontTx/>
              <a:buChar char="-"/>
            </a:pPr>
            <a:r>
              <a:rPr lang="en-US" dirty="0"/>
              <a:t>VE is diff from </a:t>
            </a:r>
            <a:r>
              <a:rPr lang="en-US" dirty="0" err="1"/>
              <a:t>discrim</a:t>
            </a:r>
            <a:r>
              <a:rPr lang="en-US" dirty="0"/>
              <a:t> </a:t>
            </a:r>
          </a:p>
          <a:p>
            <a:pPr marL="171450" indent="-171450">
              <a:buFontTx/>
              <a:buChar char="-"/>
            </a:pPr>
            <a:endParaRPr lang="en-US" dirty="0"/>
          </a:p>
          <a:p>
            <a:pPr marL="171450" indent="-171450">
              <a:buFontTx/>
              <a:buChar char="-"/>
            </a:pPr>
            <a:endParaRPr lang="en-US" dirty="0"/>
          </a:p>
          <a:p>
            <a:pPr marL="171450" indent="-171450">
              <a:buFontTx/>
              <a:buChar char="-"/>
            </a:pPr>
            <a:r>
              <a:rPr lang="en-US" dirty="0"/>
              <a:t>Is the </a:t>
            </a:r>
            <a:r>
              <a:rPr lang="en-US" dirty="0" err="1"/>
              <a:t>interreliabilty</a:t>
            </a:r>
            <a:r>
              <a:rPr lang="en-US" dirty="0"/>
              <a:t> between </a:t>
            </a:r>
            <a:r>
              <a:rPr lang="en-US" dirty="0" err="1"/>
              <a:t>discrim</a:t>
            </a:r>
            <a:r>
              <a:rPr lang="en-US" dirty="0"/>
              <a:t> PC 125 x </a:t>
            </a:r>
            <a:r>
              <a:rPr lang="en-US" dirty="0" err="1"/>
              <a:t>Discrim</a:t>
            </a:r>
            <a:r>
              <a:rPr lang="en-US" dirty="0"/>
              <a:t> PC 125 </a:t>
            </a:r>
          </a:p>
          <a:p>
            <a:pPr marL="171450" indent="-171450">
              <a:buFontTx/>
              <a:buChar char="-"/>
            </a:pPr>
            <a:endParaRPr lang="en-US" dirty="0"/>
          </a:p>
          <a:p>
            <a:pPr marL="171450" indent="-171450">
              <a:buFontTx/>
              <a:buChar char="-"/>
            </a:pPr>
            <a:r>
              <a:rPr lang="en-US" dirty="0"/>
              <a:t>Fix the order of the conditions so that across the diagonals it’s the same comparisons and average matrix across the diagonal </a:t>
            </a:r>
          </a:p>
          <a:p>
            <a:pPr marL="171450" indent="-171450">
              <a:buFontTx/>
              <a:buChar char="-"/>
            </a:pPr>
            <a:endParaRPr lang="en-US" dirty="0"/>
          </a:p>
          <a:p>
            <a:pPr marL="171450" indent="-171450">
              <a:buFontTx/>
              <a:buChar char="-"/>
            </a:pPr>
            <a:r>
              <a:rPr lang="en-US" dirty="0"/>
              <a:t>Within duration across task comparison </a:t>
            </a:r>
          </a:p>
        </p:txBody>
      </p:sp>
      <p:sp>
        <p:nvSpPr>
          <p:cNvPr id="4" name="Slide Number Placeholder 3"/>
          <p:cNvSpPr>
            <a:spLocks noGrp="1"/>
          </p:cNvSpPr>
          <p:nvPr>
            <p:ph type="sldNum" sz="quarter" idx="5"/>
          </p:nvPr>
        </p:nvSpPr>
        <p:spPr/>
        <p:txBody>
          <a:bodyPr/>
          <a:lstStyle/>
          <a:p>
            <a:fld id="{2ADC201D-00FC-B449-9E60-0EA9A8E5564B}" type="slidenum">
              <a:rPr lang="en-US" smtClean="0"/>
              <a:t>11</a:t>
            </a:fld>
            <a:endParaRPr lang="en-US"/>
          </a:p>
        </p:txBody>
      </p:sp>
    </p:spTree>
    <p:extLst>
      <p:ext uri="{BB962C8B-B14F-4D97-AF65-F5344CB8AC3E}">
        <p14:creationId xmlns:p14="http://schemas.microsoft.com/office/powerpoint/2010/main" val="2828439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2ADC201D-00FC-B449-9E60-0EA9A8E5564B}" type="slidenum">
              <a:rPr lang="en-US" smtClean="0"/>
              <a:t>12</a:t>
            </a:fld>
            <a:endParaRPr lang="en-US"/>
          </a:p>
        </p:txBody>
      </p:sp>
    </p:spTree>
    <p:extLst>
      <p:ext uri="{BB962C8B-B14F-4D97-AF65-F5344CB8AC3E}">
        <p14:creationId xmlns:p14="http://schemas.microsoft.com/office/powerpoint/2010/main" val="1474229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13</a:t>
            </a:fld>
            <a:endParaRPr lang="en-US"/>
          </a:p>
        </p:txBody>
      </p:sp>
    </p:spTree>
    <p:extLst>
      <p:ext uri="{BB962C8B-B14F-4D97-AF65-F5344CB8AC3E}">
        <p14:creationId xmlns:p14="http://schemas.microsoft.com/office/powerpoint/2010/main" val="3983445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Faux magnifying glass</a:t>
            </a:r>
          </a:p>
          <a:p>
            <a:r>
              <a:rPr lang="en-US" dirty="0"/>
              <a:t>Make bed the </a:t>
            </a:r>
            <a:r>
              <a:rPr lang="en-US" dirty="0" err="1"/>
              <a:t>og</a:t>
            </a:r>
            <a:r>
              <a:rPr lang="en-US" dirty="0"/>
              <a:t> color</a:t>
            </a:r>
          </a:p>
          <a:p>
            <a:endParaRPr lang="en-US" dirty="0"/>
          </a:p>
          <a:p>
            <a:r>
              <a:rPr lang="en-US" dirty="0"/>
              <a:t>Put dotted line where presume edge of complete ground plane is, and then report that number </a:t>
            </a:r>
          </a:p>
        </p:txBody>
      </p:sp>
      <p:sp>
        <p:nvSpPr>
          <p:cNvPr id="4" name="Slide Number Placeholder 3"/>
          <p:cNvSpPr>
            <a:spLocks noGrp="1"/>
          </p:cNvSpPr>
          <p:nvPr>
            <p:ph type="sldNum" sz="quarter" idx="5"/>
          </p:nvPr>
        </p:nvSpPr>
        <p:spPr/>
        <p:txBody>
          <a:bodyPr/>
          <a:lstStyle/>
          <a:p>
            <a:fld id="{2ADC201D-00FC-B449-9E60-0EA9A8E5564B}" type="slidenum">
              <a:rPr lang="en-US" smtClean="0"/>
              <a:t>14</a:t>
            </a:fld>
            <a:endParaRPr lang="en-US"/>
          </a:p>
        </p:txBody>
      </p:sp>
    </p:spTree>
    <p:extLst>
      <p:ext uri="{BB962C8B-B14F-4D97-AF65-F5344CB8AC3E}">
        <p14:creationId xmlns:p14="http://schemas.microsoft.com/office/powerpoint/2010/main" val="2193552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Faux magnifying glass</a:t>
            </a:r>
          </a:p>
          <a:p>
            <a:r>
              <a:rPr lang="en-US" dirty="0"/>
              <a:t>Make bed the </a:t>
            </a:r>
            <a:r>
              <a:rPr lang="en-US" dirty="0" err="1"/>
              <a:t>og</a:t>
            </a:r>
            <a:r>
              <a:rPr lang="en-US" dirty="0"/>
              <a:t> color</a:t>
            </a:r>
          </a:p>
          <a:p>
            <a:endParaRPr lang="en-US" dirty="0"/>
          </a:p>
          <a:p>
            <a:r>
              <a:rPr lang="en-US" dirty="0"/>
              <a:t>Put dotted line where presume edge of complete ground plane is, and then report that number </a:t>
            </a:r>
          </a:p>
        </p:txBody>
      </p:sp>
      <p:sp>
        <p:nvSpPr>
          <p:cNvPr id="4" name="Slide Number Placeholder 3"/>
          <p:cNvSpPr>
            <a:spLocks noGrp="1"/>
          </p:cNvSpPr>
          <p:nvPr>
            <p:ph type="sldNum" sz="quarter" idx="5"/>
          </p:nvPr>
        </p:nvSpPr>
        <p:spPr/>
        <p:txBody>
          <a:bodyPr/>
          <a:lstStyle/>
          <a:p>
            <a:fld id="{2ADC201D-00FC-B449-9E60-0EA9A8E5564B}" type="slidenum">
              <a:rPr lang="en-US" smtClean="0"/>
              <a:t>15</a:t>
            </a:fld>
            <a:endParaRPr lang="en-US"/>
          </a:p>
        </p:txBody>
      </p:sp>
    </p:spTree>
    <p:extLst>
      <p:ext uri="{BB962C8B-B14F-4D97-AF65-F5344CB8AC3E}">
        <p14:creationId xmlns:p14="http://schemas.microsoft.com/office/powerpoint/2010/main" val="11571506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16</a:t>
            </a:fld>
            <a:endParaRPr lang="en-US"/>
          </a:p>
        </p:txBody>
      </p:sp>
    </p:spTree>
    <p:extLst>
      <p:ext uri="{BB962C8B-B14F-4D97-AF65-F5344CB8AC3E}">
        <p14:creationId xmlns:p14="http://schemas.microsoft.com/office/powerpoint/2010/main" val="15851708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shaded CI on the plot and remove the POINTS for the LME keep the line</a:t>
            </a:r>
          </a:p>
          <a:p>
            <a:endParaRPr lang="en-US" dirty="0"/>
          </a:p>
          <a:p>
            <a:r>
              <a:rPr lang="en-US" dirty="0"/>
              <a:t>Just show the abs(</a:t>
            </a:r>
            <a:r>
              <a:rPr lang="en-US" dirty="0" err="1"/>
              <a:t>resid</a:t>
            </a:r>
            <a:r>
              <a:rPr lang="en-US" dirty="0"/>
              <a:t>) ones and the broken down </a:t>
            </a:r>
          </a:p>
          <a:p>
            <a:endParaRPr lang="en-US" dirty="0"/>
          </a:p>
          <a:p>
            <a:r>
              <a:rPr lang="en-US" dirty="0"/>
              <a:t>Run the LME on the half of the points that are above and below </a:t>
            </a:r>
          </a:p>
          <a:p>
            <a:endParaRPr lang="en-US" dirty="0"/>
          </a:p>
          <a:p>
            <a:r>
              <a:rPr lang="en-US" dirty="0"/>
              <a:t>Scenes become more unique with more GP </a:t>
            </a:r>
          </a:p>
        </p:txBody>
      </p:sp>
      <p:sp>
        <p:nvSpPr>
          <p:cNvPr id="4" name="Slide Number Placeholder 3"/>
          <p:cNvSpPr>
            <a:spLocks noGrp="1"/>
          </p:cNvSpPr>
          <p:nvPr>
            <p:ph type="sldNum" sz="quarter" idx="5"/>
          </p:nvPr>
        </p:nvSpPr>
        <p:spPr/>
        <p:txBody>
          <a:bodyPr/>
          <a:lstStyle/>
          <a:p>
            <a:fld id="{2ADC201D-00FC-B449-9E60-0EA9A8E5564B}" type="slidenum">
              <a:rPr lang="en-US" smtClean="0"/>
              <a:t>17</a:t>
            </a:fld>
            <a:endParaRPr lang="en-US"/>
          </a:p>
        </p:txBody>
      </p:sp>
    </p:spTree>
    <p:extLst>
      <p:ext uri="{BB962C8B-B14F-4D97-AF65-F5344CB8AC3E}">
        <p14:creationId xmlns:p14="http://schemas.microsoft.com/office/powerpoint/2010/main" val="35423533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18</a:t>
            </a:fld>
            <a:endParaRPr lang="en-US"/>
          </a:p>
        </p:txBody>
      </p:sp>
    </p:spTree>
    <p:extLst>
      <p:ext uri="{BB962C8B-B14F-4D97-AF65-F5344CB8AC3E}">
        <p14:creationId xmlns:p14="http://schemas.microsoft.com/office/powerpoint/2010/main" val="644918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2</a:t>
            </a:fld>
            <a:endParaRPr lang="en-US"/>
          </a:p>
        </p:txBody>
      </p:sp>
    </p:spTree>
    <p:extLst>
      <p:ext uri="{BB962C8B-B14F-4D97-AF65-F5344CB8AC3E}">
        <p14:creationId xmlns:p14="http://schemas.microsoft.com/office/powerpoint/2010/main" val="390753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a:p>
            <a:endParaRPr lang="en-US" dirty="0"/>
          </a:p>
          <a:p>
            <a:pPr marL="171450" indent="-171450">
              <a:buFont typeface="Arial" panose="020B0604020202020204" pitchFamily="34" charset="0"/>
              <a:buChar char="•"/>
            </a:pPr>
            <a:r>
              <a:rPr lang="en-US" dirty="0"/>
              <a:t>Note temporal evolution here (250 and 1000 are basically identical)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Pairwise </a:t>
            </a:r>
            <a:r>
              <a:rPr lang="en-US" dirty="0" err="1"/>
              <a:t>compareisons</a:t>
            </a:r>
            <a:r>
              <a:rPr lang="en-US" dirty="0"/>
              <a:t> between the plots – </a:t>
            </a:r>
            <a:r>
              <a:rPr lang="en-US" dirty="0" err="1"/>
              <a:t>Fischers</a:t>
            </a:r>
            <a:r>
              <a:rPr lang="en-US" dirty="0"/>
              <a:t> r to z transform (</a:t>
            </a:r>
            <a:r>
              <a:rPr lang="en-US" dirty="0" err="1"/>
              <a:t>linearlizes</a:t>
            </a:r>
            <a:r>
              <a:rPr lang="en-US" dirty="0"/>
              <a:t> the r values) </a:t>
            </a:r>
          </a:p>
          <a:p>
            <a:pPr marL="628650" lvl="1" indent="-171450">
              <a:buFont typeface="Arial" panose="020B0604020202020204" pitchFamily="34" charset="0"/>
              <a:buChar char="•"/>
            </a:pPr>
            <a:r>
              <a:rPr lang="en-US" dirty="0"/>
              <a:t>http://</a:t>
            </a:r>
            <a:r>
              <a:rPr lang="en-US" dirty="0" err="1"/>
              <a:t>vassarstats.net</a:t>
            </a:r>
            <a:r>
              <a:rPr lang="en-US" dirty="0"/>
              <a:t>/</a:t>
            </a:r>
            <a:r>
              <a:rPr lang="en-US" dirty="0" err="1"/>
              <a:t>rdiff.html</a:t>
            </a: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3</a:t>
            </a:fld>
            <a:endParaRPr lang="en-US"/>
          </a:p>
        </p:txBody>
      </p:sp>
    </p:spTree>
    <p:extLst>
      <p:ext uri="{BB962C8B-B14F-4D97-AF65-F5344CB8AC3E}">
        <p14:creationId xmlns:p14="http://schemas.microsoft.com/office/powerpoint/2010/main" val="710445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4</a:t>
            </a:fld>
            <a:endParaRPr lang="en-US"/>
          </a:p>
        </p:txBody>
      </p:sp>
    </p:spTree>
    <p:extLst>
      <p:ext uri="{BB962C8B-B14F-4D97-AF65-F5344CB8AC3E}">
        <p14:creationId xmlns:p14="http://schemas.microsoft.com/office/powerpoint/2010/main" val="152395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6</a:t>
            </a:fld>
            <a:endParaRPr lang="en-US"/>
          </a:p>
        </p:txBody>
      </p:sp>
    </p:spTree>
    <p:extLst>
      <p:ext uri="{BB962C8B-B14F-4D97-AF65-F5344CB8AC3E}">
        <p14:creationId xmlns:p14="http://schemas.microsoft.com/office/powerpoint/2010/main" val="3024190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Highlight the trial in A that is shown in B – have color of point match color of distribution; remove Kinect depth labeling and just put in figure text </a:t>
            </a:r>
          </a:p>
          <a:p>
            <a:r>
              <a:rPr lang="en-US" dirty="0"/>
              <a:t>Put the histograms on the same axis </a:t>
            </a:r>
          </a:p>
          <a:p>
            <a:endParaRPr lang="en-US" dirty="0"/>
          </a:p>
          <a:p>
            <a:r>
              <a:rPr lang="en-US" dirty="0"/>
              <a:t>Formula (d prime) – diff between z scored estimates/std * see what we did and add that in </a:t>
            </a:r>
            <a:r>
              <a:rPr lang="en-US" dirty="0">
                <a:sym typeface="Wingdings" pitchFamily="2" charset="2"/>
              </a:rPr>
              <a:t> if its just diff between verbal estimate formula is not needed; panel b is only useful if we are dividing by std dev </a:t>
            </a:r>
          </a:p>
          <a:p>
            <a:endParaRPr lang="en-US" dirty="0">
              <a:sym typeface="Wingdings" pitchFamily="2" charset="2"/>
            </a:endParaRPr>
          </a:p>
          <a:p>
            <a:r>
              <a:rPr lang="en-US" dirty="0">
                <a:sym typeface="Wingdings" pitchFamily="2" charset="2"/>
              </a:rPr>
              <a:t>F. Bigger separation between Kinect and VE; add legend for open and filled in </a:t>
            </a: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7</a:t>
            </a:fld>
            <a:endParaRPr lang="en-US"/>
          </a:p>
        </p:txBody>
      </p:sp>
    </p:spTree>
    <p:extLst>
      <p:ext uri="{BB962C8B-B14F-4D97-AF65-F5344CB8AC3E}">
        <p14:creationId xmlns:p14="http://schemas.microsoft.com/office/powerpoint/2010/main" val="656444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sym typeface="Wingdings" pitchFamily="2" charset="2"/>
              </a:rPr>
              <a:t>CHANG FIGURE TEXT TO EXPLAIN the z regressor</a:t>
            </a:r>
          </a:p>
        </p:txBody>
      </p:sp>
      <p:sp>
        <p:nvSpPr>
          <p:cNvPr id="4" name="Slide Number Placeholder 3"/>
          <p:cNvSpPr>
            <a:spLocks noGrp="1"/>
          </p:cNvSpPr>
          <p:nvPr>
            <p:ph type="sldNum" sz="quarter" idx="5"/>
          </p:nvPr>
        </p:nvSpPr>
        <p:spPr/>
        <p:txBody>
          <a:bodyPr/>
          <a:lstStyle/>
          <a:p>
            <a:fld id="{2ADC201D-00FC-B449-9E60-0EA9A8E5564B}" type="slidenum">
              <a:rPr lang="en-US" smtClean="0"/>
              <a:t>8</a:t>
            </a:fld>
            <a:endParaRPr lang="en-US"/>
          </a:p>
        </p:txBody>
      </p:sp>
    </p:spTree>
    <p:extLst>
      <p:ext uri="{BB962C8B-B14F-4D97-AF65-F5344CB8AC3E}">
        <p14:creationId xmlns:p14="http://schemas.microsoft.com/office/powerpoint/2010/main" val="38785156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CHANGE FIG TEXT TO EXPLAIN z x axis</a:t>
            </a:r>
          </a:p>
          <a:p>
            <a:endParaRPr lang="en-US" dirty="0"/>
          </a:p>
          <a:p>
            <a:r>
              <a:rPr lang="en-US" dirty="0"/>
              <a:t>Equations on bottom and legend on top </a:t>
            </a:r>
          </a:p>
          <a:p>
            <a:endParaRPr lang="en-US" dirty="0"/>
          </a:p>
          <a:p>
            <a:r>
              <a:rPr lang="en-US" dirty="0"/>
              <a:t>Keep legend on upper right hand corner </a:t>
            </a:r>
          </a:p>
        </p:txBody>
      </p:sp>
      <p:sp>
        <p:nvSpPr>
          <p:cNvPr id="4" name="Slide Number Placeholder 3"/>
          <p:cNvSpPr>
            <a:spLocks noGrp="1"/>
          </p:cNvSpPr>
          <p:nvPr>
            <p:ph type="sldNum" sz="quarter" idx="5"/>
          </p:nvPr>
        </p:nvSpPr>
        <p:spPr/>
        <p:txBody>
          <a:bodyPr/>
          <a:lstStyle/>
          <a:p>
            <a:fld id="{2ADC201D-00FC-B449-9E60-0EA9A8E5564B}" type="slidenum">
              <a:rPr lang="en-US" smtClean="0"/>
              <a:t>9</a:t>
            </a:fld>
            <a:endParaRPr lang="en-US"/>
          </a:p>
        </p:txBody>
      </p:sp>
    </p:spTree>
    <p:extLst>
      <p:ext uri="{BB962C8B-B14F-4D97-AF65-F5344CB8AC3E}">
        <p14:creationId xmlns:p14="http://schemas.microsoft.com/office/powerpoint/2010/main" val="3540029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10</a:t>
            </a:fld>
            <a:endParaRPr lang="en-US"/>
          </a:p>
        </p:txBody>
      </p:sp>
    </p:spTree>
    <p:extLst>
      <p:ext uri="{BB962C8B-B14F-4D97-AF65-F5344CB8AC3E}">
        <p14:creationId xmlns:p14="http://schemas.microsoft.com/office/powerpoint/2010/main" val="2430727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 y="1646133"/>
            <a:ext cx="6217920" cy="3501813"/>
          </a:xfrm>
        </p:spPr>
        <p:txBody>
          <a:bodyPr anchor="b"/>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914400" y="5282989"/>
            <a:ext cx="5486400" cy="2428451"/>
          </a:xfrm>
        </p:spPr>
        <p:txBody>
          <a:bodyPr/>
          <a:lstStyle>
            <a:lvl1pPr marL="0" indent="0" algn="ctr">
              <a:buNone/>
              <a:defRPr sz="1920"/>
            </a:lvl1pPr>
            <a:lvl2pPr marL="365760" indent="0" algn="ctr">
              <a:buNone/>
              <a:defRPr sz="1600"/>
            </a:lvl2pPr>
            <a:lvl3pPr marL="731520" indent="0" algn="ctr">
              <a:buNone/>
              <a:defRPr sz="1440"/>
            </a:lvl3pPr>
            <a:lvl4pPr marL="1097280" indent="0" algn="ctr">
              <a:buNone/>
              <a:defRPr sz="1280"/>
            </a:lvl4pPr>
            <a:lvl5pPr marL="1463040" indent="0" algn="ctr">
              <a:buNone/>
              <a:defRPr sz="1280"/>
            </a:lvl5pPr>
            <a:lvl6pPr marL="1828800" indent="0" algn="ctr">
              <a:buNone/>
              <a:defRPr sz="1280"/>
            </a:lvl6pPr>
            <a:lvl7pPr marL="2194560" indent="0" algn="ctr">
              <a:buNone/>
              <a:defRPr sz="1280"/>
            </a:lvl7pPr>
            <a:lvl8pPr marL="2560320" indent="0" algn="ctr">
              <a:buNone/>
              <a:defRPr sz="1280"/>
            </a:lvl8pPr>
            <a:lvl9pPr marL="2926080" indent="0" algn="ctr">
              <a:buNone/>
              <a:defRPr sz="12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5/22/23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66172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5/22/23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956126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234940" y="535517"/>
            <a:ext cx="1577340"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02920" y="535517"/>
            <a:ext cx="4640580"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5/22/23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708848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5/22/23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950233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99110" y="2507618"/>
            <a:ext cx="6309360" cy="4184014"/>
          </a:xfrm>
        </p:spPr>
        <p:txBody>
          <a:bodyPr anchor="b"/>
          <a:lstStyle>
            <a:lvl1pPr>
              <a:defRPr sz="4800"/>
            </a:lvl1pPr>
          </a:lstStyle>
          <a:p>
            <a:r>
              <a:rPr lang="en-US"/>
              <a:t>Click to edit Master title style</a:t>
            </a:r>
            <a:endParaRPr lang="en-US" dirty="0"/>
          </a:p>
        </p:txBody>
      </p:sp>
      <p:sp>
        <p:nvSpPr>
          <p:cNvPr id="3" name="Text Placeholder 2"/>
          <p:cNvSpPr>
            <a:spLocks noGrp="1"/>
          </p:cNvSpPr>
          <p:nvPr>
            <p:ph type="body" idx="1"/>
          </p:nvPr>
        </p:nvSpPr>
        <p:spPr>
          <a:xfrm>
            <a:off x="499110" y="6731215"/>
            <a:ext cx="6309360" cy="2200274"/>
          </a:xfrm>
        </p:spPr>
        <p:txBody>
          <a:bodyPr/>
          <a:lstStyle>
            <a:lvl1pPr marL="0" indent="0">
              <a:buNone/>
              <a:defRPr sz="1920">
                <a:solidFill>
                  <a:schemeClr val="tx1"/>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F9A741-F67D-C748-A863-20B5F5EE442E}" type="datetimeFigureOut">
              <a:rPr lang="en-US" smtClean="0"/>
              <a:t>5/22/23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891793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29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7033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7F9A741-F67D-C748-A863-20B5F5EE442E}" type="datetimeFigureOut">
              <a:rPr lang="en-US" smtClean="0"/>
              <a:t>5/22/23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820061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873" y="535519"/>
            <a:ext cx="6309360"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03874" y="2465706"/>
            <a:ext cx="3094672"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4" name="Content Placeholder 3"/>
          <p:cNvSpPr>
            <a:spLocks noGrp="1"/>
          </p:cNvSpPr>
          <p:nvPr>
            <p:ph sz="half" idx="2"/>
          </p:nvPr>
        </p:nvSpPr>
        <p:spPr>
          <a:xfrm>
            <a:off x="503874" y="3674110"/>
            <a:ext cx="309467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703320" y="2465706"/>
            <a:ext cx="3109913"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6" name="Content Placeholder 5"/>
          <p:cNvSpPr>
            <a:spLocks noGrp="1"/>
          </p:cNvSpPr>
          <p:nvPr>
            <p:ph sz="quarter" idx="4"/>
          </p:nvPr>
        </p:nvSpPr>
        <p:spPr>
          <a:xfrm>
            <a:off x="3703320" y="3674110"/>
            <a:ext cx="3109913"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F9A741-F67D-C748-A863-20B5F5EE442E}" type="datetimeFigureOut">
              <a:rPr lang="en-US" smtClean="0"/>
              <a:t>5/22/23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753101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7F9A741-F67D-C748-A863-20B5F5EE442E}" type="datetimeFigureOut">
              <a:rPr lang="en-US" smtClean="0"/>
              <a:t>5/22/23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841468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F9A741-F67D-C748-A863-20B5F5EE442E}" type="datetimeFigureOut">
              <a:rPr lang="en-US" smtClean="0"/>
              <a:t>5/22/23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1933190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Content Placeholder 2"/>
          <p:cNvSpPr>
            <a:spLocks noGrp="1"/>
          </p:cNvSpPr>
          <p:nvPr>
            <p:ph idx="1"/>
          </p:nvPr>
        </p:nvSpPr>
        <p:spPr>
          <a:xfrm>
            <a:off x="3109913" y="1448226"/>
            <a:ext cx="3703320" cy="7147983"/>
          </a:xfrm>
        </p:spPr>
        <p:txBody>
          <a:bodyPr/>
          <a:lstStyle>
            <a:lvl1pPr>
              <a:defRPr sz="2560"/>
            </a:lvl1pPr>
            <a:lvl2pPr>
              <a:defRPr sz="2240"/>
            </a:lvl2pPr>
            <a:lvl3pPr>
              <a:defRPr sz="192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5/22/23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626054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Picture Placeholder 2"/>
          <p:cNvSpPr>
            <a:spLocks noGrp="1" noChangeAspect="1"/>
          </p:cNvSpPr>
          <p:nvPr>
            <p:ph type="pic" idx="1"/>
          </p:nvPr>
        </p:nvSpPr>
        <p:spPr>
          <a:xfrm>
            <a:off x="3109913" y="1448226"/>
            <a:ext cx="3703320" cy="7147983"/>
          </a:xfrm>
        </p:spPr>
        <p:txBody>
          <a:bodyPr anchor="t"/>
          <a:lstStyle>
            <a:lvl1pPr marL="0" indent="0">
              <a:buNone/>
              <a:defRPr sz="2560"/>
            </a:lvl1pPr>
            <a:lvl2pPr marL="365760" indent="0">
              <a:buNone/>
              <a:defRPr sz="2240"/>
            </a:lvl2pPr>
            <a:lvl3pPr marL="731520" indent="0">
              <a:buNone/>
              <a:defRPr sz="1920"/>
            </a:lvl3pPr>
            <a:lvl4pPr marL="1097280" indent="0">
              <a:buNone/>
              <a:defRPr sz="1600"/>
            </a:lvl4pPr>
            <a:lvl5pPr marL="1463040" indent="0">
              <a:buNone/>
              <a:defRPr sz="1600"/>
            </a:lvl5pPr>
            <a:lvl6pPr marL="1828800" indent="0">
              <a:buNone/>
              <a:defRPr sz="1600"/>
            </a:lvl6pPr>
            <a:lvl7pPr marL="2194560" indent="0">
              <a:buNone/>
              <a:defRPr sz="1600"/>
            </a:lvl7pPr>
            <a:lvl8pPr marL="2560320" indent="0">
              <a:buNone/>
              <a:defRPr sz="1600"/>
            </a:lvl8pPr>
            <a:lvl9pPr marL="292608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5/22/23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569986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535519"/>
            <a:ext cx="6309360"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02920" y="2677584"/>
            <a:ext cx="6309360"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02920" y="9322649"/>
            <a:ext cx="1645920" cy="535517"/>
          </a:xfrm>
          <a:prstGeom prst="rect">
            <a:avLst/>
          </a:prstGeom>
        </p:spPr>
        <p:txBody>
          <a:bodyPr vert="horz" lIns="91440" tIns="45720" rIns="91440" bIns="45720" rtlCol="0" anchor="ctr"/>
          <a:lstStyle>
            <a:lvl1pPr algn="l">
              <a:defRPr sz="960">
                <a:solidFill>
                  <a:schemeClr val="tx1">
                    <a:tint val="75000"/>
                  </a:schemeClr>
                </a:solidFill>
              </a:defRPr>
            </a:lvl1pPr>
          </a:lstStyle>
          <a:p>
            <a:fld id="{77F9A741-F67D-C748-A863-20B5F5EE442E}" type="datetimeFigureOut">
              <a:rPr lang="en-US" smtClean="0"/>
              <a:t>5/22/23</a:t>
            </a:fld>
            <a:endParaRPr lang="en-US"/>
          </a:p>
        </p:txBody>
      </p:sp>
      <p:sp>
        <p:nvSpPr>
          <p:cNvPr id="5" name="Footer Placeholder 4"/>
          <p:cNvSpPr>
            <a:spLocks noGrp="1"/>
          </p:cNvSpPr>
          <p:nvPr>
            <p:ph type="ftr" sz="quarter" idx="3"/>
          </p:nvPr>
        </p:nvSpPr>
        <p:spPr>
          <a:xfrm>
            <a:off x="2423160" y="9322649"/>
            <a:ext cx="2468880" cy="535517"/>
          </a:xfrm>
          <a:prstGeom prst="rect">
            <a:avLst/>
          </a:prstGeom>
        </p:spPr>
        <p:txBody>
          <a:bodyPr vert="horz" lIns="91440" tIns="45720" rIns="91440" bIns="45720" rtlCol="0" anchor="ctr"/>
          <a:lstStyle>
            <a:lvl1pPr algn="ctr">
              <a:defRPr sz="9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166360" y="9322649"/>
            <a:ext cx="1645920" cy="535517"/>
          </a:xfrm>
          <a:prstGeom prst="rect">
            <a:avLst/>
          </a:prstGeom>
        </p:spPr>
        <p:txBody>
          <a:bodyPr vert="horz" lIns="91440" tIns="45720" rIns="91440" bIns="45720" rtlCol="0" anchor="ctr"/>
          <a:lstStyle>
            <a:lvl1pPr algn="r">
              <a:defRPr sz="960">
                <a:solidFill>
                  <a:schemeClr val="tx1">
                    <a:tint val="75000"/>
                  </a:schemeClr>
                </a:solidFill>
              </a:defRPr>
            </a:lvl1pPr>
          </a:lstStyle>
          <a:p>
            <a:fld id="{6E725558-F2D0-E34B-9253-E410F9941AC9}" type="slidenum">
              <a:rPr lang="en-US" smtClean="0"/>
              <a:t>‹#›</a:t>
            </a:fld>
            <a:endParaRPr lang="en-US"/>
          </a:p>
        </p:txBody>
      </p:sp>
    </p:spTree>
    <p:extLst>
      <p:ext uri="{BB962C8B-B14F-4D97-AF65-F5344CB8AC3E}">
        <p14:creationId xmlns:p14="http://schemas.microsoft.com/office/powerpoint/2010/main" val="35192236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731520" rtl="0" eaLnBrk="1" latinLnBrk="0" hangingPunct="1">
        <a:lnSpc>
          <a:spcPct val="90000"/>
        </a:lnSpc>
        <a:spcBef>
          <a:spcPct val="0"/>
        </a:spcBef>
        <a:buNone/>
        <a:defRPr sz="3520" kern="1200">
          <a:solidFill>
            <a:schemeClr val="tx1"/>
          </a:solidFill>
          <a:latin typeface="+mj-lt"/>
          <a:ea typeface="+mj-ea"/>
          <a:cs typeface="+mj-cs"/>
        </a:defRPr>
      </a:lvl1pPr>
    </p:titleStyle>
    <p:body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p:bodyStyle>
    <p:other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jpe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9.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17.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20.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0.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20.png"/><Relationship Id="rId4" Type="http://schemas.openxmlformats.org/officeDocument/2006/relationships/image" Target="../media/image31.pn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8.png"/><Relationship Id="rId10"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image" Target="../media/image38.png"/></Relationships>
</file>

<file path=ppt/slides/_rels/slide8.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19.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17.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9.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20.png"/><Relationship Id="rId4" Type="http://schemas.openxmlformats.org/officeDocument/2006/relationships/image" Target="../media/image50.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8889242-526B-8AFB-E09C-6A2CC6EBB890}"/>
              </a:ext>
            </a:extLst>
          </p:cNvPr>
          <p:cNvGrpSpPr/>
          <p:nvPr/>
        </p:nvGrpSpPr>
        <p:grpSpPr>
          <a:xfrm>
            <a:off x="66372" y="478541"/>
            <a:ext cx="2356885" cy="2252074"/>
            <a:chOff x="3241258" y="14170384"/>
            <a:chExt cx="9066386" cy="8464885"/>
          </a:xfrm>
        </p:grpSpPr>
        <p:sp>
          <p:nvSpPr>
            <p:cNvPr id="4" name="TextBox 3">
              <a:extLst>
                <a:ext uri="{FF2B5EF4-FFF2-40B4-BE49-F238E27FC236}">
                  <a16:creationId xmlns:a16="http://schemas.microsoft.com/office/drawing/2014/main" id="{8FAD3932-FFB0-5140-BD64-E1A1A5387903}"/>
                </a:ext>
              </a:extLst>
            </p:cNvPr>
            <p:cNvSpPr txBox="1"/>
            <p:nvPr/>
          </p:nvSpPr>
          <p:spPr>
            <a:xfrm rot="16200000">
              <a:off x="2524188" y="15879644"/>
              <a:ext cx="3796004" cy="887957"/>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Target Image</a:t>
              </a:r>
            </a:p>
          </p:txBody>
        </p:sp>
        <p:pic>
          <p:nvPicPr>
            <p:cNvPr id="8" name="Picture 7">
              <a:extLst>
                <a:ext uri="{FF2B5EF4-FFF2-40B4-BE49-F238E27FC236}">
                  <a16:creationId xmlns:a16="http://schemas.microsoft.com/office/drawing/2014/main" id="{79351DB9-5801-BE4C-BCDA-C2F6B1811ADA}"/>
                </a:ext>
              </a:extLst>
            </p:cNvPr>
            <p:cNvPicPr>
              <a:picLocks noChangeAspect="1"/>
            </p:cNvPicPr>
            <p:nvPr/>
          </p:nvPicPr>
          <p:blipFill>
            <a:blip r:embed="rId3"/>
            <a:stretch>
              <a:fillRect/>
            </a:stretch>
          </p:blipFill>
          <p:spPr>
            <a:xfrm>
              <a:off x="4813731" y="14445551"/>
              <a:ext cx="5201009" cy="3776080"/>
            </a:xfrm>
            <a:prstGeom prst="rect">
              <a:avLst/>
            </a:prstGeom>
          </p:spPr>
        </p:pic>
        <p:pic>
          <p:nvPicPr>
            <p:cNvPr id="10" name="Picture 9">
              <a:extLst>
                <a:ext uri="{FF2B5EF4-FFF2-40B4-BE49-F238E27FC236}">
                  <a16:creationId xmlns:a16="http://schemas.microsoft.com/office/drawing/2014/main" id="{321B0D57-FCD5-4B45-9F55-A82B8FF3225B}"/>
                </a:ext>
              </a:extLst>
            </p:cNvPr>
            <p:cNvPicPr>
              <a:picLocks noChangeAspect="1"/>
            </p:cNvPicPr>
            <p:nvPr/>
          </p:nvPicPr>
          <p:blipFill>
            <a:blip r:embed="rId4"/>
            <a:stretch>
              <a:fillRect/>
            </a:stretch>
          </p:blipFill>
          <p:spPr>
            <a:xfrm>
              <a:off x="4801014" y="18773669"/>
              <a:ext cx="5201009" cy="3776080"/>
            </a:xfrm>
            <a:prstGeom prst="rect">
              <a:avLst/>
            </a:prstGeom>
          </p:spPr>
        </p:pic>
        <p:grpSp>
          <p:nvGrpSpPr>
            <p:cNvPr id="30" name="Group 29">
              <a:extLst>
                <a:ext uri="{FF2B5EF4-FFF2-40B4-BE49-F238E27FC236}">
                  <a16:creationId xmlns:a16="http://schemas.microsoft.com/office/drawing/2014/main" id="{A15B43FE-DDBF-8848-A28A-ADC682BD3A90}"/>
                </a:ext>
              </a:extLst>
            </p:cNvPr>
            <p:cNvGrpSpPr/>
            <p:nvPr/>
          </p:nvGrpSpPr>
          <p:grpSpPr>
            <a:xfrm>
              <a:off x="10140646" y="18773664"/>
              <a:ext cx="2166998" cy="3861605"/>
              <a:chOff x="9994616" y="7037272"/>
              <a:chExt cx="1263492" cy="3328969"/>
            </a:xfrm>
          </p:grpSpPr>
          <p:pic>
            <p:nvPicPr>
              <p:cNvPr id="17" name="Picture 16">
                <a:extLst>
                  <a:ext uri="{FF2B5EF4-FFF2-40B4-BE49-F238E27FC236}">
                    <a16:creationId xmlns:a16="http://schemas.microsoft.com/office/drawing/2014/main" id="{2CC14B7D-5AE7-2F47-B879-2D0EBF3D9A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8433434" y="8598454"/>
                <a:ext cx="3255292" cy="132928"/>
              </a:xfrm>
              <a:prstGeom prst="rect">
                <a:avLst/>
              </a:prstGeom>
            </p:spPr>
          </p:pic>
          <p:sp>
            <p:nvSpPr>
              <p:cNvPr id="18" name="Text Box 49">
                <a:extLst>
                  <a:ext uri="{FF2B5EF4-FFF2-40B4-BE49-F238E27FC236}">
                    <a16:creationId xmlns:a16="http://schemas.microsoft.com/office/drawing/2014/main" id="{90D1733B-4D86-BD47-9FD0-0314CDD58D10}"/>
                  </a:ext>
                </a:extLst>
              </p:cNvPr>
              <p:cNvSpPr txBox="1"/>
              <p:nvPr/>
            </p:nvSpPr>
            <p:spPr>
              <a:xfrm>
                <a:off x="10104715" y="7186029"/>
                <a:ext cx="1153393" cy="431269"/>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dirty="0">
                    <a:latin typeface="Arial" panose="020B0604020202020204" pitchFamily="34" charset="0"/>
                    <a:ea typeface="Calibri" panose="020F0502020204030204" pitchFamily="34" charset="0"/>
                    <a:cs typeface="Arial" panose="020B0604020202020204" pitchFamily="34" charset="0"/>
                  </a:rPr>
                  <a:t>- 0.25 m</a:t>
                </a:r>
                <a:endParaRPr lang="en-US" sz="1200" dirty="0">
                  <a:latin typeface="Arial" panose="020B0604020202020204" pitchFamily="34" charset="0"/>
                  <a:ea typeface="Calibri" panose="020F0502020204030204" pitchFamily="34" charset="0"/>
                  <a:cs typeface="Arial" panose="020B0604020202020204" pitchFamily="34" charset="0"/>
                </a:endParaRPr>
              </a:p>
            </p:txBody>
          </p:sp>
          <p:sp>
            <p:nvSpPr>
              <p:cNvPr id="19" name="Text Box 50">
                <a:extLst>
                  <a:ext uri="{FF2B5EF4-FFF2-40B4-BE49-F238E27FC236}">
                    <a16:creationId xmlns:a16="http://schemas.microsoft.com/office/drawing/2014/main" id="{195A1B83-35E8-494E-B7E1-2BC827D095C6}"/>
                  </a:ext>
                </a:extLst>
              </p:cNvPr>
              <p:cNvSpPr txBox="1"/>
              <p:nvPr/>
            </p:nvSpPr>
            <p:spPr>
              <a:xfrm>
                <a:off x="10104740" y="9832660"/>
                <a:ext cx="972833" cy="533581"/>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a:latin typeface="Arial" panose="020B0604020202020204" pitchFamily="34" charset="0"/>
                    <a:ea typeface="Calibri" panose="020F0502020204030204" pitchFamily="34" charset="0"/>
                    <a:cs typeface="Arial" panose="020B0604020202020204" pitchFamily="34" charset="0"/>
                  </a:rPr>
                  <a:t>- 5 m</a:t>
                </a:r>
                <a:endParaRPr lang="en-US" sz="1200">
                  <a:latin typeface="Arial" panose="020B0604020202020204" pitchFamily="34" charset="0"/>
                  <a:ea typeface="Calibri" panose="020F0502020204030204" pitchFamily="34" charset="0"/>
                  <a:cs typeface="Arial" panose="020B0604020202020204" pitchFamily="34" charset="0"/>
                </a:endParaRPr>
              </a:p>
            </p:txBody>
          </p:sp>
          <p:sp>
            <p:nvSpPr>
              <p:cNvPr id="20" name="Text Box 51">
                <a:extLst>
                  <a:ext uri="{FF2B5EF4-FFF2-40B4-BE49-F238E27FC236}">
                    <a16:creationId xmlns:a16="http://schemas.microsoft.com/office/drawing/2014/main" id="{312F9861-5E26-5C44-A7F3-6D92D2436B1C}"/>
                  </a:ext>
                </a:extLst>
              </p:cNvPr>
              <p:cNvSpPr txBox="1"/>
              <p:nvPr/>
            </p:nvSpPr>
            <p:spPr>
              <a:xfrm>
                <a:off x="10139332" y="8474313"/>
                <a:ext cx="972833" cy="533581"/>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dirty="0">
                    <a:latin typeface="Arial" panose="020B0604020202020204" pitchFamily="34" charset="0"/>
                    <a:ea typeface="Calibri" panose="020F0502020204030204" pitchFamily="34" charset="0"/>
                    <a:cs typeface="Arial" panose="020B0604020202020204" pitchFamily="34" charset="0"/>
                  </a:rPr>
                  <a:t>- 2.6 m</a:t>
                </a:r>
                <a:endParaRPr lang="en-US" sz="1200" dirty="0">
                  <a:latin typeface="Arial" panose="020B0604020202020204" pitchFamily="34" charset="0"/>
                  <a:ea typeface="Calibri" panose="020F0502020204030204" pitchFamily="34" charset="0"/>
                  <a:cs typeface="Arial" panose="020B0604020202020204" pitchFamily="34" charset="0"/>
                </a:endParaRPr>
              </a:p>
            </p:txBody>
          </p:sp>
        </p:grpSp>
        <p:sp>
          <p:nvSpPr>
            <p:cNvPr id="21" name="TextBox 20">
              <a:extLst>
                <a:ext uri="{FF2B5EF4-FFF2-40B4-BE49-F238E27FC236}">
                  <a16:creationId xmlns:a16="http://schemas.microsoft.com/office/drawing/2014/main" id="{ECD613B0-3EC0-6143-BEDB-8E04DFCCD07C}"/>
                </a:ext>
              </a:extLst>
            </p:cNvPr>
            <p:cNvSpPr txBox="1"/>
            <p:nvPr/>
          </p:nvSpPr>
          <p:spPr>
            <a:xfrm rot="16200000">
              <a:off x="2675809" y="20043978"/>
              <a:ext cx="3500475" cy="887957"/>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Depth Image</a:t>
              </a:r>
            </a:p>
          </p:txBody>
        </p:sp>
        <p:sp>
          <p:nvSpPr>
            <p:cNvPr id="80" name="TextBox 79">
              <a:extLst>
                <a:ext uri="{FF2B5EF4-FFF2-40B4-BE49-F238E27FC236}">
                  <a16:creationId xmlns:a16="http://schemas.microsoft.com/office/drawing/2014/main" id="{ECDE56DE-8059-A040-B854-BD9F482457E1}"/>
                </a:ext>
              </a:extLst>
            </p:cNvPr>
            <p:cNvSpPr txBox="1"/>
            <p:nvPr/>
          </p:nvSpPr>
          <p:spPr>
            <a:xfrm>
              <a:off x="3241258" y="14170384"/>
              <a:ext cx="1539134" cy="867630"/>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pic>
        <p:nvPicPr>
          <p:cNvPr id="25" name="Picture 24">
            <a:extLst>
              <a:ext uri="{FF2B5EF4-FFF2-40B4-BE49-F238E27FC236}">
                <a16:creationId xmlns:a16="http://schemas.microsoft.com/office/drawing/2014/main" id="{FD8C4837-2CBD-5944-A6F0-B7592D9C9C25}"/>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2624695" y="883525"/>
            <a:ext cx="1005840" cy="731520"/>
          </a:xfrm>
          <a:prstGeom prst="rect">
            <a:avLst/>
          </a:prstGeom>
          <a:ln>
            <a:solidFill>
              <a:schemeClr val="tx1"/>
            </a:solidFill>
          </a:ln>
        </p:spPr>
      </p:pic>
      <p:pic>
        <p:nvPicPr>
          <p:cNvPr id="24" name="Picture 23">
            <a:extLst>
              <a:ext uri="{FF2B5EF4-FFF2-40B4-BE49-F238E27FC236}">
                <a16:creationId xmlns:a16="http://schemas.microsoft.com/office/drawing/2014/main" id="{6FF170CC-8F62-E545-8929-1C4A75E6F9AF}"/>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3381826" y="754326"/>
            <a:ext cx="1005840" cy="731520"/>
          </a:xfrm>
          <a:prstGeom prst="rect">
            <a:avLst/>
          </a:prstGeom>
        </p:spPr>
      </p:pic>
      <p:sp>
        <p:nvSpPr>
          <p:cNvPr id="36" name="TextBox 35">
            <a:extLst>
              <a:ext uri="{FF2B5EF4-FFF2-40B4-BE49-F238E27FC236}">
                <a16:creationId xmlns:a16="http://schemas.microsoft.com/office/drawing/2014/main" id="{7B6DD9BC-7F95-7143-A88B-8A049C867FBF}"/>
              </a:ext>
            </a:extLst>
          </p:cNvPr>
          <p:cNvSpPr txBox="1"/>
          <p:nvPr/>
        </p:nvSpPr>
        <p:spPr>
          <a:xfrm>
            <a:off x="3614722" y="1457938"/>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pic>
        <p:nvPicPr>
          <p:cNvPr id="26" name="Picture 25">
            <a:extLst>
              <a:ext uri="{FF2B5EF4-FFF2-40B4-BE49-F238E27FC236}">
                <a16:creationId xmlns:a16="http://schemas.microsoft.com/office/drawing/2014/main" id="{E197D8B9-9740-1946-83C5-0499C92EA564}"/>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4134829" y="647294"/>
            <a:ext cx="1005840" cy="731520"/>
          </a:xfrm>
          <a:prstGeom prst="rect">
            <a:avLst/>
          </a:prstGeom>
          <a:ln>
            <a:noFill/>
          </a:ln>
          <a:extLst>
            <a:ext uri="{53640926-AAD7-44D8-BBD7-CCE9431645EC}">
              <a14:shadowObscured xmlns:a14="http://schemas.microsoft.com/office/drawing/2010/main"/>
            </a:ext>
          </a:extLst>
        </p:spPr>
      </p:pic>
      <p:sp>
        <p:nvSpPr>
          <p:cNvPr id="37" name="TextBox 36">
            <a:extLst>
              <a:ext uri="{FF2B5EF4-FFF2-40B4-BE49-F238E27FC236}">
                <a16:creationId xmlns:a16="http://schemas.microsoft.com/office/drawing/2014/main" id="{211D1858-CE67-424D-BAD0-9D47D2F01B46}"/>
              </a:ext>
            </a:extLst>
          </p:cNvPr>
          <p:cNvSpPr txBox="1"/>
          <p:nvPr/>
        </p:nvSpPr>
        <p:spPr>
          <a:xfrm>
            <a:off x="2646406" y="1591907"/>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38" name="TextBox 37">
            <a:extLst>
              <a:ext uri="{FF2B5EF4-FFF2-40B4-BE49-F238E27FC236}">
                <a16:creationId xmlns:a16="http://schemas.microsoft.com/office/drawing/2014/main" id="{58A1CF2A-AB49-1241-9939-FD6399D63ED3}"/>
              </a:ext>
            </a:extLst>
          </p:cNvPr>
          <p:cNvSpPr txBox="1"/>
          <p:nvPr/>
        </p:nvSpPr>
        <p:spPr>
          <a:xfrm>
            <a:off x="5907426" y="1519493"/>
            <a:ext cx="415558"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time</a:t>
            </a:r>
            <a:endParaRPr lang="en-US" sz="371" dirty="0">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EE87EBCC-BF30-384C-8097-E0A620382F27}"/>
              </a:ext>
            </a:extLst>
          </p:cNvPr>
          <p:cNvSpPr txBox="1"/>
          <p:nvPr/>
        </p:nvSpPr>
        <p:spPr>
          <a:xfrm>
            <a:off x="2253006" y="476516"/>
            <a:ext cx="323982"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86" name="TextBox 85">
            <a:extLst>
              <a:ext uri="{FF2B5EF4-FFF2-40B4-BE49-F238E27FC236}">
                <a16:creationId xmlns:a16="http://schemas.microsoft.com/office/drawing/2014/main" id="{5F9D5E3B-B7AC-DF49-BA6E-851FD934C758}"/>
              </a:ext>
            </a:extLst>
          </p:cNvPr>
          <p:cNvSpPr txBox="1"/>
          <p:nvPr/>
        </p:nvSpPr>
        <p:spPr>
          <a:xfrm>
            <a:off x="66372" y="4593653"/>
            <a:ext cx="6982904" cy="5078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 Behavioral Paradigms. </a:t>
            </a:r>
            <a:r>
              <a:rPr lang="en-US" sz="900" dirty="0">
                <a:latin typeface="Arial" panose="020B0604020202020204" pitchFamily="34" charset="0"/>
                <a:cs typeface="Arial" panose="020B0604020202020204" pitchFamily="34" charset="0"/>
              </a:rPr>
              <a:t>A) Sample target image and corresponding SUN-RGBD depth map. B) Verbal estimate paradigm. Scenes with embedded targets were presented for a variable duration followed by a mask. C) Distance discrimination paradigm. Participants were presented with two scenes for the same duration and responded which target was closer. </a:t>
            </a:r>
            <a:endParaRPr lang="en-US" sz="900" b="1" dirty="0">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6C4D90A6-4AD1-1046-BC69-9090967E6514}"/>
              </a:ext>
            </a:extLst>
          </p:cNvPr>
          <p:cNvSpPr txBox="1"/>
          <p:nvPr/>
        </p:nvSpPr>
        <p:spPr>
          <a:xfrm>
            <a:off x="94976" y="2855780"/>
            <a:ext cx="380448"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pic>
        <p:nvPicPr>
          <p:cNvPr id="47" name="Picture 46" descr="A picture containing application&#10;&#10;Description automatically generated">
            <a:extLst>
              <a:ext uri="{FF2B5EF4-FFF2-40B4-BE49-F238E27FC236}">
                <a16:creationId xmlns:a16="http://schemas.microsoft.com/office/drawing/2014/main" id="{2CD036ED-326A-6042-9C87-9C6B7F1D2045}"/>
              </a:ext>
            </a:extLst>
          </p:cNvPr>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465935" y="3287737"/>
            <a:ext cx="1005840" cy="731520"/>
          </a:xfrm>
          <a:prstGeom prst="rect">
            <a:avLst/>
          </a:prstGeom>
          <a:ln>
            <a:solidFill>
              <a:schemeClr val="tx1"/>
            </a:solidFill>
          </a:ln>
        </p:spPr>
      </p:pic>
      <p:cxnSp>
        <p:nvCxnSpPr>
          <p:cNvPr id="49" name="Straight Arrow Connector 48">
            <a:extLst>
              <a:ext uri="{FF2B5EF4-FFF2-40B4-BE49-F238E27FC236}">
                <a16:creationId xmlns:a16="http://schemas.microsoft.com/office/drawing/2014/main" id="{7493343B-93ED-8849-8E8E-E6903550EC10}"/>
              </a:ext>
            </a:extLst>
          </p:cNvPr>
          <p:cNvCxnSpPr>
            <a:cxnSpLocks/>
          </p:cNvCxnSpPr>
          <p:nvPr/>
        </p:nvCxnSpPr>
        <p:spPr>
          <a:xfrm flipV="1">
            <a:off x="437359" y="3328237"/>
            <a:ext cx="6800262" cy="11597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9" name="Picture 68" descr="Chart, scatter chart&#10;&#10;Description automatically generated">
            <a:extLst>
              <a:ext uri="{FF2B5EF4-FFF2-40B4-BE49-F238E27FC236}">
                <a16:creationId xmlns:a16="http://schemas.microsoft.com/office/drawing/2014/main" id="{0DC9B480-C264-2247-8A0B-641FFCF40117}"/>
              </a:ext>
            </a:extLst>
          </p:cNvPr>
          <p:cNvPicPr>
            <a:picLocks/>
          </p:cNvPicPr>
          <p:nvPr/>
        </p:nvPicPr>
        <p:blipFill>
          <a:blip r:embed="rId10" cstate="print">
            <a:extLst>
              <a:ext uri="{28A0092B-C50C-407E-A947-70E740481C1C}">
                <a14:useLocalDpi xmlns:a14="http://schemas.microsoft.com/office/drawing/2010/main" val="0"/>
              </a:ext>
            </a:extLst>
          </a:blip>
          <a:stretch>
            <a:fillRect/>
          </a:stretch>
        </p:blipFill>
        <p:spPr>
          <a:xfrm>
            <a:off x="1223066" y="3165014"/>
            <a:ext cx="1005840" cy="731520"/>
          </a:xfrm>
          <a:prstGeom prst="rect">
            <a:avLst/>
          </a:prstGeom>
          <a:ln>
            <a:solidFill>
              <a:schemeClr val="tx1"/>
            </a:solidFill>
          </a:ln>
        </p:spPr>
      </p:pic>
      <p:pic>
        <p:nvPicPr>
          <p:cNvPr id="50" name="Picture 49" descr="A picture containing indoor, living, room, sofa&#10;&#10;Description automatically generated">
            <a:extLst>
              <a:ext uri="{FF2B5EF4-FFF2-40B4-BE49-F238E27FC236}">
                <a16:creationId xmlns:a16="http://schemas.microsoft.com/office/drawing/2014/main" id="{C78865F1-1EFD-7145-AA5F-34AA6C77F73B}"/>
              </a:ext>
            </a:extLst>
          </p:cNvPr>
          <p:cNvPicPr>
            <a:picLocks/>
          </p:cNvPicPr>
          <p:nvPr/>
        </p:nvPicPr>
        <p:blipFill rotWithShape="1">
          <a:blip r:embed="rId11" cstate="print">
            <a:extLst>
              <a:ext uri="{28A0092B-C50C-407E-A947-70E740481C1C}">
                <a14:useLocalDpi xmlns:a14="http://schemas.microsoft.com/office/drawing/2010/main" val="0"/>
              </a:ext>
            </a:extLst>
          </a:blip>
          <a:stretch/>
        </p:blipFill>
        <p:spPr bwMode="auto">
          <a:xfrm>
            <a:off x="2010212" y="3035385"/>
            <a:ext cx="1005840" cy="731520"/>
          </a:xfrm>
          <a:prstGeom prst="rect">
            <a:avLst/>
          </a:prstGeom>
          <a:ln>
            <a:noFill/>
          </a:ln>
          <a:extLst>
            <a:ext uri="{53640926-AAD7-44D8-BBD7-CCE9431645EC}">
              <a14:shadowObscured xmlns:a14="http://schemas.microsoft.com/office/drawing/2010/main"/>
            </a:ext>
          </a:extLst>
        </p:spPr>
      </p:pic>
      <p:pic>
        <p:nvPicPr>
          <p:cNvPr id="28" name="Picture 27">
            <a:extLst>
              <a:ext uri="{FF2B5EF4-FFF2-40B4-BE49-F238E27FC236}">
                <a16:creationId xmlns:a16="http://schemas.microsoft.com/office/drawing/2014/main" id="{FD8C4837-2CBD-5944-A6F0-B7592D9C9C2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20536" y="488192"/>
            <a:ext cx="1005840" cy="731520"/>
          </a:xfrm>
          <a:prstGeom prst="rect">
            <a:avLst/>
          </a:prstGeom>
          <a:ln>
            <a:solidFill>
              <a:schemeClr val="tx1"/>
            </a:solidFill>
          </a:ln>
        </p:spPr>
      </p:pic>
      <p:pic>
        <p:nvPicPr>
          <p:cNvPr id="59" name="Picture 58">
            <a:extLst>
              <a:ext uri="{FF2B5EF4-FFF2-40B4-BE49-F238E27FC236}">
                <a16:creationId xmlns:a16="http://schemas.microsoft.com/office/drawing/2014/main" id="{9ED3A554-D0B8-2340-9F02-C5C844666F88}"/>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2805076" y="2905756"/>
            <a:ext cx="1005840" cy="731520"/>
          </a:xfrm>
          <a:prstGeom prst="rect">
            <a:avLst/>
          </a:prstGeom>
          <a:ln>
            <a:noFill/>
          </a:ln>
          <a:extLst>
            <a:ext uri="{53640926-AAD7-44D8-BBD7-CCE9431645EC}">
              <a14:shadowObscured xmlns:a14="http://schemas.microsoft.com/office/drawing/2010/main"/>
            </a:ext>
          </a:extLst>
        </p:spPr>
      </p:pic>
      <p:pic>
        <p:nvPicPr>
          <p:cNvPr id="52" name="Picture 51" descr="A picture containing application&#10;&#10;Description automatically generated">
            <a:extLst>
              <a:ext uri="{FF2B5EF4-FFF2-40B4-BE49-F238E27FC236}">
                <a16:creationId xmlns:a16="http://schemas.microsoft.com/office/drawing/2014/main" id="{FC1F4800-94A7-0546-9773-027C38139403}"/>
              </a:ext>
            </a:extLst>
          </p:cNvPr>
          <p:cNvPicPr>
            <a:picLocks/>
          </p:cNvPicPr>
          <p:nvPr/>
        </p:nvPicPr>
        <p:blipFill>
          <a:blip r:embed="rId12" cstate="print">
            <a:extLst>
              <a:ext uri="{28A0092B-C50C-407E-A947-70E740481C1C}">
                <a14:useLocalDpi xmlns:a14="http://schemas.microsoft.com/office/drawing/2010/main" val="0"/>
              </a:ext>
            </a:extLst>
          </a:blip>
          <a:stretch>
            <a:fillRect/>
          </a:stretch>
        </p:blipFill>
        <p:spPr>
          <a:xfrm>
            <a:off x="3629693" y="2753841"/>
            <a:ext cx="1005840" cy="731520"/>
          </a:xfrm>
          <a:prstGeom prst="rect">
            <a:avLst/>
          </a:prstGeom>
          <a:ln>
            <a:solidFill>
              <a:schemeClr val="tx1"/>
            </a:solidFill>
          </a:ln>
        </p:spPr>
      </p:pic>
      <p:pic>
        <p:nvPicPr>
          <p:cNvPr id="53" name="Picture 52" descr="A picture containing text, indoor, wall, floor&#10;&#10;Description automatically generated">
            <a:extLst>
              <a:ext uri="{FF2B5EF4-FFF2-40B4-BE49-F238E27FC236}">
                <a16:creationId xmlns:a16="http://schemas.microsoft.com/office/drawing/2014/main" id="{15EFEAAF-3103-4841-AF17-5F63EDFF63E9}"/>
              </a:ext>
            </a:extLst>
          </p:cNvPr>
          <p:cNvPicPr>
            <a:picLocks/>
          </p:cNvPicPr>
          <p:nvPr/>
        </p:nvPicPr>
        <p:blipFill>
          <a:blip r:embed="rId13" cstate="print">
            <a:extLst>
              <a:ext uri="{28A0092B-C50C-407E-A947-70E740481C1C}">
                <a14:useLocalDpi xmlns:a14="http://schemas.microsoft.com/office/drawing/2010/main" val="0"/>
              </a:ext>
            </a:extLst>
          </a:blip>
          <a:stretch>
            <a:fillRect/>
          </a:stretch>
        </p:blipFill>
        <p:spPr>
          <a:xfrm>
            <a:off x="4424557" y="2632301"/>
            <a:ext cx="1005840" cy="731520"/>
          </a:xfrm>
          <a:prstGeom prst="rect">
            <a:avLst/>
          </a:prstGeom>
          <a:ln>
            <a:noFill/>
          </a:ln>
        </p:spPr>
      </p:pic>
      <p:pic>
        <p:nvPicPr>
          <p:cNvPr id="60" name="Picture 59">
            <a:extLst>
              <a:ext uri="{FF2B5EF4-FFF2-40B4-BE49-F238E27FC236}">
                <a16:creationId xmlns:a16="http://schemas.microsoft.com/office/drawing/2014/main" id="{19260FA2-0A90-8C4D-950D-9E20C479D05D}"/>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5249174" y="2495565"/>
            <a:ext cx="1005840" cy="731520"/>
          </a:xfrm>
          <a:prstGeom prst="rect">
            <a:avLst/>
          </a:prstGeom>
          <a:ln>
            <a:noFill/>
          </a:ln>
          <a:extLst>
            <a:ext uri="{53640926-AAD7-44D8-BBD7-CCE9431645EC}">
              <a14:shadowObscured xmlns:a14="http://schemas.microsoft.com/office/drawing/2010/main"/>
            </a:ext>
          </a:extLst>
        </p:spPr>
      </p:pic>
      <p:pic>
        <p:nvPicPr>
          <p:cNvPr id="2" name="Picture 1" descr="Chart, scatter chart&#10;&#10;Description automatically generated with medium confidence">
            <a:extLst>
              <a:ext uri="{FF2B5EF4-FFF2-40B4-BE49-F238E27FC236}">
                <a16:creationId xmlns:a16="http://schemas.microsoft.com/office/drawing/2014/main" id="{AE621BB9-58F0-FE8B-9DBB-0D45E5C7B502}"/>
              </a:ext>
            </a:extLst>
          </p:cNvPr>
          <p:cNvPicPr>
            <a:picLocks/>
          </p:cNvPicPr>
          <p:nvPr/>
        </p:nvPicPr>
        <p:blipFill>
          <a:blip r:embed="rId14" cstate="print">
            <a:extLst>
              <a:ext uri="{28A0092B-C50C-407E-A947-70E740481C1C}">
                <a14:useLocalDpi xmlns:a14="http://schemas.microsoft.com/office/drawing/2010/main" val="0"/>
              </a:ext>
            </a:extLst>
          </a:blip>
          <a:stretch>
            <a:fillRect/>
          </a:stretch>
        </p:blipFill>
        <p:spPr>
          <a:xfrm>
            <a:off x="6046311" y="2348413"/>
            <a:ext cx="1005840" cy="731520"/>
          </a:xfrm>
          <a:prstGeom prst="rect">
            <a:avLst/>
          </a:prstGeom>
          <a:ln>
            <a:solidFill>
              <a:schemeClr val="tx1"/>
            </a:solidFill>
          </a:ln>
        </p:spPr>
      </p:pic>
      <p:sp>
        <p:nvSpPr>
          <p:cNvPr id="67" name="Text Box 33">
            <a:extLst>
              <a:ext uri="{FF2B5EF4-FFF2-40B4-BE49-F238E27FC236}">
                <a16:creationId xmlns:a16="http://schemas.microsoft.com/office/drawing/2014/main" id="{5744CB47-C712-B040-9AC2-AED6AC4CABC7}"/>
              </a:ext>
            </a:extLst>
          </p:cNvPr>
          <p:cNvSpPr txBox="1"/>
          <p:nvPr/>
        </p:nvSpPr>
        <p:spPr>
          <a:xfrm>
            <a:off x="6111576" y="2788854"/>
            <a:ext cx="875309" cy="209207"/>
          </a:xfrm>
          <a:prstGeom prst="rect">
            <a:avLst/>
          </a:prstGeom>
          <a:solidFill>
            <a:schemeClr val="bg1"/>
          </a:solid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pPr algn="ctr"/>
            <a:r>
              <a:rPr lang="en-US" sz="800" dirty="0">
                <a:latin typeface="Arial" panose="020B0604020202020204" pitchFamily="34" charset="0"/>
                <a:ea typeface="Calibri" panose="020F0502020204030204" pitchFamily="34" charset="0"/>
                <a:cs typeface="Arial" panose="020B0604020202020204" pitchFamily="34" charset="0"/>
              </a:rPr>
              <a:t>Respond which target was </a:t>
            </a:r>
            <a:r>
              <a:rPr lang="en-US" sz="800" b="1" dirty="0">
                <a:latin typeface="Arial" panose="020B0604020202020204" pitchFamily="34" charset="0"/>
                <a:ea typeface="Calibri" panose="020F0502020204030204" pitchFamily="34" charset="0"/>
                <a:cs typeface="Arial" panose="020B0604020202020204" pitchFamily="34" charset="0"/>
              </a:rPr>
              <a:t>closer</a:t>
            </a:r>
          </a:p>
          <a:p>
            <a:pPr algn="ctr"/>
            <a:endParaRPr lang="en-US" sz="255"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31" name="Straight Arrow Connector 30">
            <a:extLst>
              <a:ext uri="{FF2B5EF4-FFF2-40B4-BE49-F238E27FC236}">
                <a16:creationId xmlns:a16="http://schemas.microsoft.com/office/drawing/2014/main" id="{84ECC72D-9386-A2B7-6AE4-3FEC2C17F4F9}"/>
              </a:ext>
            </a:extLst>
          </p:cNvPr>
          <p:cNvCxnSpPr>
            <a:cxnSpLocks/>
          </p:cNvCxnSpPr>
          <p:nvPr/>
        </p:nvCxnSpPr>
        <p:spPr>
          <a:xfrm flipV="1">
            <a:off x="2541066" y="1472195"/>
            <a:ext cx="3668460" cy="6237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 Box 33">
            <a:extLst>
              <a:ext uri="{FF2B5EF4-FFF2-40B4-BE49-F238E27FC236}">
                <a16:creationId xmlns:a16="http://schemas.microsoft.com/office/drawing/2014/main" id="{F2A13CAC-B5C6-AC3F-E721-F4D4D4A076A5}"/>
              </a:ext>
            </a:extLst>
          </p:cNvPr>
          <p:cNvSpPr txBox="1"/>
          <p:nvPr/>
        </p:nvSpPr>
        <p:spPr>
          <a:xfrm>
            <a:off x="4955309" y="687523"/>
            <a:ext cx="938363" cy="234935"/>
          </a:xfrm>
          <a:prstGeom prst="rect">
            <a:avLst/>
          </a:prstGeom>
          <a:solidFill>
            <a:schemeClr val="bg1"/>
          </a:solid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pPr algn="ctr"/>
            <a:r>
              <a:rPr lang="en-US" sz="800" dirty="0">
                <a:latin typeface="Arial" panose="020B0604020202020204" pitchFamily="34" charset="0"/>
                <a:ea typeface="Calibri" panose="020F0502020204030204" pitchFamily="34" charset="0"/>
                <a:cs typeface="Arial" panose="020B0604020202020204" pitchFamily="34" charset="0"/>
              </a:rPr>
              <a:t>How far away was the target, in meters?</a:t>
            </a:r>
            <a:endParaRPr lang="en-US" sz="800" b="1" dirty="0">
              <a:latin typeface="Arial" panose="020B0604020202020204" pitchFamily="34" charset="0"/>
              <a:ea typeface="Calibri" panose="020F0502020204030204" pitchFamily="34" charset="0"/>
              <a:cs typeface="Arial" panose="020B0604020202020204" pitchFamily="34" charset="0"/>
            </a:endParaRPr>
          </a:p>
          <a:p>
            <a:pPr algn="ctr"/>
            <a:endParaRPr lang="en-US" sz="255" dirty="0">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Box 38">
            <a:extLst>
              <a:ext uri="{FF2B5EF4-FFF2-40B4-BE49-F238E27FC236}">
                <a16:creationId xmlns:a16="http://schemas.microsoft.com/office/drawing/2014/main" id="{8DC679ED-EFDE-81D1-D21F-402C9339B62A}"/>
              </a:ext>
            </a:extLst>
          </p:cNvPr>
          <p:cNvSpPr txBox="1"/>
          <p:nvPr/>
        </p:nvSpPr>
        <p:spPr>
          <a:xfrm>
            <a:off x="4168972" y="1335060"/>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0" name="TextBox 39">
            <a:extLst>
              <a:ext uri="{FF2B5EF4-FFF2-40B4-BE49-F238E27FC236}">
                <a16:creationId xmlns:a16="http://schemas.microsoft.com/office/drawing/2014/main" id="{5A54D0D6-3CBC-F48C-19FE-6E2435C3B097}"/>
              </a:ext>
            </a:extLst>
          </p:cNvPr>
          <p:cNvSpPr txBox="1"/>
          <p:nvPr/>
        </p:nvSpPr>
        <p:spPr>
          <a:xfrm>
            <a:off x="6921104" y="3394692"/>
            <a:ext cx="415558"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time</a:t>
            </a:r>
            <a:endParaRPr lang="en-US" sz="371"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F12E68C1-EF54-FBA6-1A61-9A9CB03DBC7C}"/>
              </a:ext>
            </a:extLst>
          </p:cNvPr>
          <p:cNvSpPr txBox="1"/>
          <p:nvPr/>
        </p:nvSpPr>
        <p:spPr>
          <a:xfrm>
            <a:off x="435004" y="4004993"/>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2" name="TextBox 41">
            <a:extLst>
              <a:ext uri="{FF2B5EF4-FFF2-40B4-BE49-F238E27FC236}">
                <a16:creationId xmlns:a16="http://schemas.microsoft.com/office/drawing/2014/main" id="{F7DF9703-966A-659A-7C41-69A12F6073BF}"/>
              </a:ext>
            </a:extLst>
          </p:cNvPr>
          <p:cNvSpPr txBox="1"/>
          <p:nvPr/>
        </p:nvSpPr>
        <p:spPr>
          <a:xfrm>
            <a:off x="1262653" y="3882270"/>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3" name="TextBox 42">
            <a:extLst>
              <a:ext uri="{FF2B5EF4-FFF2-40B4-BE49-F238E27FC236}">
                <a16:creationId xmlns:a16="http://schemas.microsoft.com/office/drawing/2014/main" id="{9EDA3387-6750-587E-8664-F39953E6FC4F}"/>
              </a:ext>
            </a:extLst>
          </p:cNvPr>
          <p:cNvSpPr txBox="1"/>
          <p:nvPr/>
        </p:nvSpPr>
        <p:spPr>
          <a:xfrm>
            <a:off x="2818286" y="3608673"/>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4" name="TextBox 43">
            <a:extLst>
              <a:ext uri="{FF2B5EF4-FFF2-40B4-BE49-F238E27FC236}">
                <a16:creationId xmlns:a16="http://schemas.microsoft.com/office/drawing/2014/main" id="{6029BEA1-5F6C-1289-271B-2846D26BB5B7}"/>
              </a:ext>
            </a:extLst>
          </p:cNvPr>
          <p:cNvSpPr txBox="1"/>
          <p:nvPr/>
        </p:nvSpPr>
        <p:spPr>
          <a:xfrm>
            <a:off x="3629693" y="3494512"/>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5" name="TextBox 44">
            <a:extLst>
              <a:ext uri="{FF2B5EF4-FFF2-40B4-BE49-F238E27FC236}">
                <a16:creationId xmlns:a16="http://schemas.microsoft.com/office/drawing/2014/main" id="{317C03A6-1081-5E3D-D12D-2ED75606EDFE}"/>
              </a:ext>
            </a:extLst>
          </p:cNvPr>
          <p:cNvSpPr txBox="1"/>
          <p:nvPr/>
        </p:nvSpPr>
        <p:spPr>
          <a:xfrm>
            <a:off x="5249174" y="3193759"/>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8" name="TextBox 47">
            <a:extLst>
              <a:ext uri="{FF2B5EF4-FFF2-40B4-BE49-F238E27FC236}">
                <a16:creationId xmlns:a16="http://schemas.microsoft.com/office/drawing/2014/main" id="{ACAA3077-B5AE-CED8-AB12-91083C605EA3}"/>
              </a:ext>
            </a:extLst>
          </p:cNvPr>
          <p:cNvSpPr txBox="1"/>
          <p:nvPr/>
        </p:nvSpPr>
        <p:spPr>
          <a:xfrm>
            <a:off x="2195047" y="3738428"/>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sp>
        <p:nvSpPr>
          <p:cNvPr id="51" name="TextBox 50">
            <a:extLst>
              <a:ext uri="{FF2B5EF4-FFF2-40B4-BE49-F238E27FC236}">
                <a16:creationId xmlns:a16="http://schemas.microsoft.com/office/drawing/2014/main" id="{E31A5A02-C08A-86FE-6C3F-DA330F768116}"/>
              </a:ext>
            </a:extLst>
          </p:cNvPr>
          <p:cNvSpPr txBox="1"/>
          <p:nvPr/>
        </p:nvSpPr>
        <p:spPr>
          <a:xfrm>
            <a:off x="4599772" y="3328237"/>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spTree>
    <p:extLst>
      <p:ext uri="{BB962C8B-B14F-4D97-AF65-F5344CB8AC3E}">
        <p14:creationId xmlns:p14="http://schemas.microsoft.com/office/powerpoint/2010/main" val="2198690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5A487-6885-C706-55EF-9FD20A04736F}"/>
              </a:ext>
            </a:extLst>
          </p:cNvPr>
          <p:cNvSpPr>
            <a:spLocks noGrp="1"/>
          </p:cNvSpPr>
          <p:nvPr>
            <p:ph type="title"/>
          </p:nvPr>
        </p:nvSpPr>
        <p:spPr/>
        <p:txBody>
          <a:bodyPr/>
          <a:lstStyle/>
          <a:p>
            <a:r>
              <a:rPr lang="en-US" dirty="0"/>
              <a:t>Discrimination split matrix</a:t>
            </a:r>
          </a:p>
        </p:txBody>
      </p:sp>
      <p:sp>
        <p:nvSpPr>
          <p:cNvPr id="10" name="Rectangle 9">
            <a:extLst>
              <a:ext uri="{FF2B5EF4-FFF2-40B4-BE49-F238E27FC236}">
                <a16:creationId xmlns:a16="http://schemas.microsoft.com/office/drawing/2014/main" id="{0F3F6E38-41FB-C6A1-23BF-6346FD2F36A3}"/>
              </a:ext>
            </a:extLst>
          </p:cNvPr>
          <p:cNvSpPr/>
          <p:nvPr/>
        </p:nvSpPr>
        <p:spPr>
          <a:xfrm>
            <a:off x="617266" y="8534400"/>
            <a:ext cx="335234" cy="27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78C08819-C097-52C0-DF39-031A789B3135}"/>
              </a:ext>
            </a:extLst>
          </p:cNvPr>
          <p:cNvGrpSpPr/>
          <p:nvPr/>
        </p:nvGrpSpPr>
        <p:grpSpPr>
          <a:xfrm>
            <a:off x="23320" y="2201332"/>
            <a:ext cx="6763732" cy="5705075"/>
            <a:chOff x="51671" y="2201332"/>
            <a:chExt cx="7271266" cy="5940899"/>
          </a:xfrm>
        </p:grpSpPr>
        <p:sp>
          <p:nvSpPr>
            <p:cNvPr id="12" name="TextBox 11">
              <a:extLst>
                <a:ext uri="{FF2B5EF4-FFF2-40B4-BE49-F238E27FC236}">
                  <a16:creationId xmlns:a16="http://schemas.microsoft.com/office/drawing/2014/main" id="{F5E72FDB-FBBB-A570-5662-7C28AD7DB8CD}"/>
                </a:ext>
              </a:extLst>
            </p:cNvPr>
            <p:cNvSpPr txBox="1"/>
            <p:nvPr/>
          </p:nvSpPr>
          <p:spPr>
            <a:xfrm>
              <a:off x="710867" y="7865232"/>
              <a:ext cx="274420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13" name="TextBox 12">
              <a:extLst>
                <a:ext uri="{FF2B5EF4-FFF2-40B4-BE49-F238E27FC236}">
                  <a16:creationId xmlns:a16="http://schemas.microsoft.com/office/drawing/2014/main" id="{483E41C3-A197-9941-1189-BFD43B2EC9BB}"/>
                </a:ext>
              </a:extLst>
            </p:cNvPr>
            <p:cNvSpPr txBox="1"/>
            <p:nvPr/>
          </p:nvSpPr>
          <p:spPr>
            <a:xfrm>
              <a:off x="3582553" y="7865231"/>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14" name="Left Brace 13">
              <a:extLst>
                <a:ext uri="{FF2B5EF4-FFF2-40B4-BE49-F238E27FC236}">
                  <a16:creationId xmlns:a16="http://schemas.microsoft.com/office/drawing/2014/main" id="{7269DBD0-27BA-49A4-720F-FA47282B1EE6}"/>
                </a:ext>
              </a:extLst>
            </p:cNvPr>
            <p:cNvSpPr/>
            <p:nvPr/>
          </p:nvSpPr>
          <p:spPr>
            <a:xfrm rot="16200000">
              <a:off x="1994763" y="6554604"/>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 name="TextBox 17">
              <a:extLst>
                <a:ext uri="{FF2B5EF4-FFF2-40B4-BE49-F238E27FC236}">
                  <a16:creationId xmlns:a16="http://schemas.microsoft.com/office/drawing/2014/main" id="{7335973E-46EE-6421-C156-DA225E768E21}"/>
                </a:ext>
              </a:extLst>
            </p:cNvPr>
            <p:cNvSpPr txBox="1"/>
            <p:nvPr/>
          </p:nvSpPr>
          <p:spPr>
            <a:xfrm rot="16200000">
              <a:off x="-1175485" y="3456335"/>
              <a:ext cx="274420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19" name="TextBox 18">
              <a:extLst>
                <a:ext uri="{FF2B5EF4-FFF2-40B4-BE49-F238E27FC236}">
                  <a16:creationId xmlns:a16="http://schemas.microsoft.com/office/drawing/2014/main" id="{41371D9C-785F-4543-B3C3-337098904242}"/>
                </a:ext>
              </a:extLst>
            </p:cNvPr>
            <p:cNvSpPr txBox="1"/>
            <p:nvPr/>
          </p:nvSpPr>
          <p:spPr>
            <a:xfrm rot="16200000">
              <a:off x="-866428" y="6016237"/>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pic>
          <p:nvPicPr>
            <p:cNvPr id="7" name="Picture 6" descr="A picture containing square, rectangle, post-it note, screenshot&#10;&#10;Description automatically generated">
              <a:extLst>
                <a:ext uri="{FF2B5EF4-FFF2-40B4-BE49-F238E27FC236}">
                  <a16:creationId xmlns:a16="http://schemas.microsoft.com/office/drawing/2014/main" id="{56646523-BEEE-11DB-79AE-8D79F413AF5E}"/>
                </a:ext>
              </a:extLst>
            </p:cNvPr>
            <p:cNvPicPr>
              <a:picLocks noChangeAspect="1"/>
            </p:cNvPicPr>
            <p:nvPr/>
          </p:nvPicPr>
          <p:blipFill rotWithShape="1">
            <a:blip r:embed="rId3"/>
            <a:srcRect l="9871" t="17501" r="14728" b="17026"/>
            <a:stretch/>
          </p:blipFill>
          <p:spPr>
            <a:xfrm>
              <a:off x="582845" y="2201332"/>
              <a:ext cx="6216576" cy="5398043"/>
            </a:xfrm>
            <a:prstGeom prst="rect">
              <a:avLst/>
            </a:prstGeom>
          </p:spPr>
        </p:pic>
        <p:sp>
          <p:nvSpPr>
            <p:cNvPr id="20" name="Rectangle 19">
              <a:extLst>
                <a:ext uri="{FF2B5EF4-FFF2-40B4-BE49-F238E27FC236}">
                  <a16:creationId xmlns:a16="http://schemas.microsoft.com/office/drawing/2014/main" id="{4A224D73-B9D1-8C08-76D6-D89E0DAA6BB2}"/>
                </a:ext>
              </a:extLst>
            </p:cNvPr>
            <p:cNvSpPr/>
            <p:nvPr/>
          </p:nvSpPr>
          <p:spPr>
            <a:xfrm>
              <a:off x="1666426" y="2240133"/>
              <a:ext cx="4323084"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7B3BEBA-6221-0DB4-C2A6-DC1AAD4E67E1}"/>
                </a:ext>
              </a:extLst>
            </p:cNvPr>
            <p:cNvSpPr txBox="1"/>
            <p:nvPr/>
          </p:nvSpPr>
          <p:spPr>
            <a:xfrm>
              <a:off x="6538345" y="2685724"/>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0.8</a:t>
              </a:r>
            </a:p>
          </p:txBody>
        </p:sp>
        <p:sp>
          <p:nvSpPr>
            <p:cNvPr id="26" name="TextBox 25">
              <a:extLst>
                <a:ext uri="{FF2B5EF4-FFF2-40B4-BE49-F238E27FC236}">
                  <a16:creationId xmlns:a16="http://schemas.microsoft.com/office/drawing/2014/main" id="{4CE6C403-F514-354E-83EC-FCBE66DE402C}"/>
                </a:ext>
              </a:extLst>
            </p:cNvPr>
            <p:cNvSpPr txBox="1"/>
            <p:nvPr/>
          </p:nvSpPr>
          <p:spPr>
            <a:xfrm>
              <a:off x="6538344" y="3707562"/>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0.4</a:t>
              </a:r>
            </a:p>
          </p:txBody>
        </p:sp>
        <p:sp>
          <p:nvSpPr>
            <p:cNvPr id="27" name="TextBox 26">
              <a:extLst>
                <a:ext uri="{FF2B5EF4-FFF2-40B4-BE49-F238E27FC236}">
                  <a16:creationId xmlns:a16="http://schemas.microsoft.com/office/drawing/2014/main" id="{3F83B0DD-9933-10DB-4022-19F680EDC3D3}"/>
                </a:ext>
              </a:extLst>
            </p:cNvPr>
            <p:cNvSpPr txBox="1"/>
            <p:nvPr/>
          </p:nvSpPr>
          <p:spPr>
            <a:xfrm>
              <a:off x="6538344" y="4726587"/>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a:t>
              </a:r>
            </a:p>
          </p:txBody>
        </p:sp>
        <p:sp>
          <p:nvSpPr>
            <p:cNvPr id="28" name="TextBox 27">
              <a:extLst>
                <a:ext uri="{FF2B5EF4-FFF2-40B4-BE49-F238E27FC236}">
                  <a16:creationId xmlns:a16="http://schemas.microsoft.com/office/drawing/2014/main" id="{AB661044-1128-B870-9075-37F9D61B37BC}"/>
                </a:ext>
              </a:extLst>
            </p:cNvPr>
            <p:cNvSpPr txBox="1"/>
            <p:nvPr/>
          </p:nvSpPr>
          <p:spPr>
            <a:xfrm>
              <a:off x="6541581" y="5742077"/>
              <a:ext cx="543190"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- 0.4</a:t>
              </a:r>
            </a:p>
          </p:txBody>
        </p:sp>
        <p:sp>
          <p:nvSpPr>
            <p:cNvPr id="29" name="TextBox 28">
              <a:extLst>
                <a:ext uri="{FF2B5EF4-FFF2-40B4-BE49-F238E27FC236}">
                  <a16:creationId xmlns:a16="http://schemas.microsoft.com/office/drawing/2014/main" id="{BD6DCF25-BCC7-ABDF-6EC3-2314D7A19914}"/>
                </a:ext>
              </a:extLst>
            </p:cNvPr>
            <p:cNvSpPr txBox="1"/>
            <p:nvPr/>
          </p:nvSpPr>
          <p:spPr>
            <a:xfrm>
              <a:off x="6525268" y="6761775"/>
              <a:ext cx="559502"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- 0.8</a:t>
              </a:r>
            </a:p>
          </p:txBody>
        </p:sp>
        <p:cxnSp>
          <p:nvCxnSpPr>
            <p:cNvPr id="38" name="Straight Connector 37">
              <a:extLst>
                <a:ext uri="{FF2B5EF4-FFF2-40B4-BE49-F238E27FC236}">
                  <a16:creationId xmlns:a16="http://schemas.microsoft.com/office/drawing/2014/main" id="{E5D21179-1E65-5C64-93AB-A14793C7A080}"/>
                </a:ext>
              </a:extLst>
            </p:cNvPr>
            <p:cNvCxnSpPr>
              <a:cxnSpLocks/>
            </p:cNvCxnSpPr>
            <p:nvPr/>
          </p:nvCxnSpPr>
          <p:spPr>
            <a:xfrm>
              <a:off x="6235279"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1243C6F-708C-6CF0-5654-9A1AFDFE8D44}"/>
                </a:ext>
              </a:extLst>
            </p:cNvPr>
            <p:cNvSpPr txBox="1"/>
            <p:nvPr/>
          </p:nvSpPr>
          <p:spPr>
            <a:xfrm>
              <a:off x="862621" y="7454195"/>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30" name="TextBox 29">
              <a:extLst>
                <a:ext uri="{FF2B5EF4-FFF2-40B4-BE49-F238E27FC236}">
                  <a16:creationId xmlns:a16="http://schemas.microsoft.com/office/drawing/2014/main" id="{73A20B0F-8DF9-EFBF-BBE6-8080F20E8C07}"/>
                </a:ext>
              </a:extLst>
            </p:cNvPr>
            <p:cNvSpPr txBox="1"/>
            <p:nvPr/>
          </p:nvSpPr>
          <p:spPr>
            <a:xfrm>
              <a:off x="1648199" y="7454195"/>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33" name="TextBox 32">
              <a:extLst>
                <a:ext uri="{FF2B5EF4-FFF2-40B4-BE49-F238E27FC236}">
                  <a16:creationId xmlns:a16="http://schemas.microsoft.com/office/drawing/2014/main" id="{D01B0301-0F3A-3D9E-8E65-ADEBCA08AD47}"/>
                </a:ext>
              </a:extLst>
            </p:cNvPr>
            <p:cNvSpPr txBox="1"/>
            <p:nvPr/>
          </p:nvSpPr>
          <p:spPr>
            <a:xfrm>
              <a:off x="2508014" y="745419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35" name="TextBox 34">
              <a:extLst>
                <a:ext uri="{FF2B5EF4-FFF2-40B4-BE49-F238E27FC236}">
                  <a16:creationId xmlns:a16="http://schemas.microsoft.com/office/drawing/2014/main" id="{EE1D7A0D-52DA-0E00-00D0-0B7B8CB0BC54}"/>
                </a:ext>
              </a:extLst>
            </p:cNvPr>
            <p:cNvSpPr txBox="1"/>
            <p:nvPr/>
          </p:nvSpPr>
          <p:spPr>
            <a:xfrm>
              <a:off x="3413911" y="7454195"/>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39" name="TextBox 38">
              <a:extLst>
                <a:ext uri="{FF2B5EF4-FFF2-40B4-BE49-F238E27FC236}">
                  <a16:creationId xmlns:a16="http://schemas.microsoft.com/office/drawing/2014/main" id="{1AA12735-4BA6-AB24-1EC6-D2F1AA610456}"/>
                </a:ext>
              </a:extLst>
            </p:cNvPr>
            <p:cNvSpPr txBox="1"/>
            <p:nvPr/>
          </p:nvSpPr>
          <p:spPr>
            <a:xfrm>
              <a:off x="4211075" y="7454195"/>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40" name="TextBox 39">
              <a:extLst>
                <a:ext uri="{FF2B5EF4-FFF2-40B4-BE49-F238E27FC236}">
                  <a16:creationId xmlns:a16="http://schemas.microsoft.com/office/drawing/2014/main" id="{D379F7F0-BF90-94D3-A5DB-204AE9823B7E}"/>
                </a:ext>
              </a:extLst>
            </p:cNvPr>
            <p:cNvSpPr txBox="1"/>
            <p:nvPr/>
          </p:nvSpPr>
          <p:spPr>
            <a:xfrm>
              <a:off x="5059304" y="745419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41" name="TextBox 40">
              <a:extLst>
                <a:ext uri="{FF2B5EF4-FFF2-40B4-BE49-F238E27FC236}">
                  <a16:creationId xmlns:a16="http://schemas.microsoft.com/office/drawing/2014/main" id="{BB3FBB6B-A2B1-E794-4826-AD378AC6ADA4}"/>
                </a:ext>
              </a:extLst>
            </p:cNvPr>
            <p:cNvSpPr txBox="1"/>
            <p:nvPr/>
          </p:nvSpPr>
          <p:spPr>
            <a:xfrm rot="16200000">
              <a:off x="218744" y="2593977"/>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42" name="TextBox 41">
              <a:extLst>
                <a:ext uri="{FF2B5EF4-FFF2-40B4-BE49-F238E27FC236}">
                  <a16:creationId xmlns:a16="http://schemas.microsoft.com/office/drawing/2014/main" id="{AA14EF55-5E0C-EA53-DEA6-1DDE6CD11334}"/>
                </a:ext>
              </a:extLst>
            </p:cNvPr>
            <p:cNvSpPr txBox="1"/>
            <p:nvPr/>
          </p:nvSpPr>
          <p:spPr>
            <a:xfrm rot="16200000">
              <a:off x="156485" y="3460380"/>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43" name="TextBox 42">
              <a:extLst>
                <a:ext uri="{FF2B5EF4-FFF2-40B4-BE49-F238E27FC236}">
                  <a16:creationId xmlns:a16="http://schemas.microsoft.com/office/drawing/2014/main" id="{EDACAF24-3452-A7DC-28EC-57DC74E275B9}"/>
                </a:ext>
              </a:extLst>
            </p:cNvPr>
            <p:cNvSpPr txBox="1"/>
            <p:nvPr/>
          </p:nvSpPr>
          <p:spPr>
            <a:xfrm rot="16200000">
              <a:off x="149522" y="4308468"/>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44" name="TextBox 43">
              <a:extLst>
                <a:ext uri="{FF2B5EF4-FFF2-40B4-BE49-F238E27FC236}">
                  <a16:creationId xmlns:a16="http://schemas.microsoft.com/office/drawing/2014/main" id="{6BB5D4AC-D840-9BC8-A0ED-824F6E412066}"/>
                </a:ext>
              </a:extLst>
            </p:cNvPr>
            <p:cNvSpPr txBox="1"/>
            <p:nvPr/>
          </p:nvSpPr>
          <p:spPr>
            <a:xfrm rot="16200000">
              <a:off x="212825" y="5158125"/>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45" name="TextBox 44">
              <a:extLst>
                <a:ext uri="{FF2B5EF4-FFF2-40B4-BE49-F238E27FC236}">
                  <a16:creationId xmlns:a16="http://schemas.microsoft.com/office/drawing/2014/main" id="{FBE5F7B0-371B-72F8-6C44-26C879E0E934}"/>
                </a:ext>
              </a:extLst>
            </p:cNvPr>
            <p:cNvSpPr txBox="1"/>
            <p:nvPr/>
          </p:nvSpPr>
          <p:spPr>
            <a:xfrm rot="16200000">
              <a:off x="150566" y="6016645"/>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46" name="TextBox 45">
              <a:extLst>
                <a:ext uri="{FF2B5EF4-FFF2-40B4-BE49-F238E27FC236}">
                  <a16:creationId xmlns:a16="http://schemas.microsoft.com/office/drawing/2014/main" id="{CDE19A7D-FAD5-9F66-977E-1E63655E7CA1}"/>
                </a:ext>
              </a:extLst>
            </p:cNvPr>
            <p:cNvSpPr txBox="1"/>
            <p:nvPr/>
          </p:nvSpPr>
          <p:spPr>
            <a:xfrm rot="16200000">
              <a:off x="155932" y="6850802"/>
              <a:ext cx="912057"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47" name="TextBox 46">
              <a:extLst>
                <a:ext uri="{FF2B5EF4-FFF2-40B4-BE49-F238E27FC236}">
                  <a16:creationId xmlns:a16="http://schemas.microsoft.com/office/drawing/2014/main" id="{B704D2AC-3D2B-04FC-3216-5E94E591E638}"/>
                </a:ext>
              </a:extLst>
            </p:cNvPr>
            <p:cNvSpPr txBox="1"/>
            <p:nvPr/>
          </p:nvSpPr>
          <p:spPr>
            <a:xfrm>
              <a:off x="438131" y="7423393"/>
              <a:ext cx="424490" cy="276999"/>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p:txBody>
        </p:sp>
        <p:sp>
          <p:nvSpPr>
            <p:cNvPr id="49" name="Left Brace 48">
              <a:extLst>
                <a:ext uri="{FF2B5EF4-FFF2-40B4-BE49-F238E27FC236}">
                  <a16:creationId xmlns:a16="http://schemas.microsoft.com/office/drawing/2014/main" id="{C88AD6F8-DA8C-C334-779F-7B7526D09EE3}"/>
                </a:ext>
              </a:extLst>
            </p:cNvPr>
            <p:cNvSpPr/>
            <p:nvPr/>
          </p:nvSpPr>
          <p:spPr>
            <a:xfrm>
              <a:off x="337580" y="2313750"/>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0" name="Left Brace 49">
              <a:extLst>
                <a:ext uri="{FF2B5EF4-FFF2-40B4-BE49-F238E27FC236}">
                  <a16:creationId xmlns:a16="http://schemas.microsoft.com/office/drawing/2014/main" id="{B35FBA90-3E76-BA95-211B-0DD1A6D9CC2E}"/>
                </a:ext>
              </a:extLst>
            </p:cNvPr>
            <p:cNvSpPr/>
            <p:nvPr/>
          </p:nvSpPr>
          <p:spPr>
            <a:xfrm>
              <a:off x="336255" y="4868507"/>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1" name="Left Brace 50">
              <a:extLst>
                <a:ext uri="{FF2B5EF4-FFF2-40B4-BE49-F238E27FC236}">
                  <a16:creationId xmlns:a16="http://schemas.microsoft.com/office/drawing/2014/main" id="{8E54E928-3314-1C19-FE3B-D737D3D92DB9}"/>
                </a:ext>
              </a:extLst>
            </p:cNvPr>
            <p:cNvSpPr/>
            <p:nvPr/>
          </p:nvSpPr>
          <p:spPr>
            <a:xfrm rot="16200000">
              <a:off x="4557639" y="6554605"/>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6" name="TextBox 35">
              <a:extLst>
                <a:ext uri="{FF2B5EF4-FFF2-40B4-BE49-F238E27FC236}">
                  <a16:creationId xmlns:a16="http://schemas.microsoft.com/office/drawing/2014/main" id="{A5D9105D-2FBE-DD5E-7F59-D64014F9F972}"/>
                </a:ext>
              </a:extLst>
            </p:cNvPr>
            <p:cNvSpPr txBox="1"/>
            <p:nvPr/>
          </p:nvSpPr>
          <p:spPr>
            <a:xfrm>
              <a:off x="6628835" y="4340852"/>
              <a:ext cx="622040"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0.16</a:t>
              </a:r>
            </a:p>
          </p:txBody>
        </p:sp>
        <p:sp>
          <p:nvSpPr>
            <p:cNvPr id="37" name="TextBox 36">
              <a:extLst>
                <a:ext uri="{FF2B5EF4-FFF2-40B4-BE49-F238E27FC236}">
                  <a16:creationId xmlns:a16="http://schemas.microsoft.com/office/drawing/2014/main" id="{318C55F9-B958-F2AD-C19C-5ABE4A07D715}"/>
                </a:ext>
              </a:extLst>
            </p:cNvPr>
            <p:cNvSpPr txBox="1"/>
            <p:nvPr/>
          </p:nvSpPr>
          <p:spPr>
            <a:xfrm>
              <a:off x="7076816" y="4327793"/>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sp>
          <p:nvSpPr>
            <p:cNvPr id="52" name="TextBox 51">
              <a:extLst>
                <a:ext uri="{FF2B5EF4-FFF2-40B4-BE49-F238E27FC236}">
                  <a16:creationId xmlns:a16="http://schemas.microsoft.com/office/drawing/2014/main" id="{5089F52F-75AA-F6A3-5178-01197F2D0A91}"/>
                </a:ext>
              </a:extLst>
            </p:cNvPr>
            <p:cNvSpPr txBox="1"/>
            <p:nvPr/>
          </p:nvSpPr>
          <p:spPr>
            <a:xfrm>
              <a:off x="6628835" y="5154472"/>
              <a:ext cx="694102"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- 0.16</a:t>
              </a:r>
            </a:p>
          </p:txBody>
        </p:sp>
        <p:sp>
          <p:nvSpPr>
            <p:cNvPr id="53" name="TextBox 52">
              <a:extLst>
                <a:ext uri="{FF2B5EF4-FFF2-40B4-BE49-F238E27FC236}">
                  <a16:creationId xmlns:a16="http://schemas.microsoft.com/office/drawing/2014/main" id="{E8D1D80D-01DB-6251-BE22-31461B66B521}"/>
                </a:ext>
              </a:extLst>
            </p:cNvPr>
            <p:cNvSpPr txBox="1"/>
            <p:nvPr/>
          </p:nvSpPr>
          <p:spPr>
            <a:xfrm>
              <a:off x="7084772" y="5146092"/>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sp>
          <p:nvSpPr>
            <p:cNvPr id="54" name="Rectangle 53">
              <a:extLst>
                <a:ext uri="{FF2B5EF4-FFF2-40B4-BE49-F238E27FC236}">
                  <a16:creationId xmlns:a16="http://schemas.microsoft.com/office/drawing/2014/main" id="{BE841C34-4219-563C-E8ED-EB6E7F31AF65}"/>
                </a:ext>
              </a:extLst>
            </p:cNvPr>
            <p:cNvSpPr/>
            <p:nvPr/>
          </p:nvSpPr>
          <p:spPr>
            <a:xfrm>
              <a:off x="2509112" y="3093434"/>
              <a:ext cx="3480398"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43070DC-DC8C-611F-A06D-DFE9B3D41ECF}"/>
                </a:ext>
              </a:extLst>
            </p:cNvPr>
            <p:cNvSpPr/>
            <p:nvPr/>
          </p:nvSpPr>
          <p:spPr>
            <a:xfrm>
              <a:off x="3365840" y="3940347"/>
              <a:ext cx="2567429"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5D95B26-BFD6-1063-8B35-650ACAE50A9C}"/>
                </a:ext>
              </a:extLst>
            </p:cNvPr>
            <p:cNvSpPr/>
            <p:nvPr/>
          </p:nvSpPr>
          <p:spPr>
            <a:xfrm>
              <a:off x="4209788" y="4797297"/>
              <a:ext cx="1722332"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8D75132-E5DA-66A7-EC47-9FF26E3337B7}"/>
                </a:ext>
              </a:extLst>
            </p:cNvPr>
            <p:cNvSpPr/>
            <p:nvPr/>
          </p:nvSpPr>
          <p:spPr>
            <a:xfrm>
              <a:off x="5070999" y="5650960"/>
              <a:ext cx="86116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97FCE477-A9A3-0438-DE8F-59E5D483FD0A}"/>
                </a:ext>
              </a:extLst>
            </p:cNvPr>
            <p:cNvCxnSpPr>
              <a:cxnSpLocks/>
            </p:cNvCxnSpPr>
            <p:nvPr/>
          </p:nvCxnSpPr>
          <p:spPr>
            <a:xfrm>
              <a:off x="6235279"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6B452AA8-7EF1-F1CD-2967-A96600DB01AC}"/>
              </a:ext>
            </a:extLst>
          </p:cNvPr>
          <p:cNvSpPr txBox="1"/>
          <p:nvPr/>
        </p:nvSpPr>
        <p:spPr>
          <a:xfrm rot="5400000">
            <a:off x="5923737" y="4624134"/>
            <a:ext cx="1965696"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sp>
        <p:nvSpPr>
          <p:cNvPr id="3" name="TextBox 2">
            <a:extLst>
              <a:ext uri="{FF2B5EF4-FFF2-40B4-BE49-F238E27FC236}">
                <a16:creationId xmlns:a16="http://schemas.microsoft.com/office/drawing/2014/main" id="{4C28ED60-506F-A77D-0CFF-08980E804E4F}"/>
              </a:ext>
            </a:extLst>
          </p:cNvPr>
          <p:cNvSpPr txBox="1"/>
          <p:nvPr/>
        </p:nvSpPr>
        <p:spPr>
          <a:xfrm>
            <a:off x="85664" y="8257508"/>
            <a:ext cx="5994963" cy="230832"/>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8. Discrimination Average Correlation Matrix. </a:t>
            </a:r>
            <a:r>
              <a:rPr lang="en-US" sz="900" dirty="0">
                <a:latin typeface="Arial" panose="020B0604020202020204" pitchFamily="34" charset="0"/>
                <a:cs typeface="Arial" panose="020B0604020202020204" pitchFamily="34" charset="0"/>
              </a:rPr>
              <a:t>A</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4534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4" name="TextBox 253">
            <a:extLst>
              <a:ext uri="{FF2B5EF4-FFF2-40B4-BE49-F238E27FC236}">
                <a16:creationId xmlns:a16="http://schemas.microsoft.com/office/drawing/2014/main" id="{0D4CB6F9-7EE7-F197-B307-29627495FF24}"/>
              </a:ext>
            </a:extLst>
          </p:cNvPr>
          <p:cNvSpPr txBox="1"/>
          <p:nvPr/>
        </p:nvSpPr>
        <p:spPr>
          <a:xfrm>
            <a:off x="137839" y="8036503"/>
            <a:ext cx="6373592" cy="59400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6. Average Correlation Matrix (Task x Outcome Measure x Viewing Duration). </a:t>
            </a:r>
            <a:r>
              <a:rPr lang="en-US" sz="900" dirty="0">
                <a:latin typeface="Arial" panose="020B0604020202020204" pitchFamily="34" charset="0"/>
                <a:cs typeface="Arial" panose="020B0604020202020204" pitchFamily="34" charset="0"/>
              </a:rPr>
              <a:t>XX 5,000 on each side </a:t>
            </a:r>
          </a:p>
          <a:p>
            <a:endParaRPr lang="en-US" sz="900" dirty="0">
              <a:latin typeface="Arial" panose="020B0604020202020204" pitchFamily="34" charset="0"/>
              <a:cs typeface="Arial" panose="020B0604020202020204" pitchFamily="34" charset="0"/>
            </a:endParaRPr>
          </a:p>
          <a:p>
            <a:r>
              <a:rPr lang="en-US" sz="900" dirty="0">
                <a:latin typeface="Arial" panose="020B0604020202020204" pitchFamily="34" charset="0"/>
                <a:cs typeface="Arial" panose="020B0604020202020204" pitchFamily="34" charset="0"/>
              </a:rPr>
              <a:t>Explain significance tests… </a:t>
            </a:r>
          </a:p>
          <a:p>
            <a:endParaRPr lang="en-US" sz="560" b="1" dirty="0">
              <a:latin typeface="Arial" panose="020B0604020202020204" pitchFamily="34" charset="0"/>
              <a:cs typeface="Arial" panose="020B0604020202020204" pitchFamily="34" charset="0"/>
            </a:endParaRPr>
          </a:p>
        </p:txBody>
      </p:sp>
      <p:sp>
        <p:nvSpPr>
          <p:cNvPr id="169" name="Rectangle 168">
            <a:extLst>
              <a:ext uri="{FF2B5EF4-FFF2-40B4-BE49-F238E27FC236}">
                <a16:creationId xmlns:a16="http://schemas.microsoft.com/office/drawing/2014/main" id="{13A7C8FB-78AE-7CE0-335F-876903D842D1}"/>
              </a:ext>
            </a:extLst>
          </p:cNvPr>
          <p:cNvSpPr/>
          <p:nvPr/>
        </p:nvSpPr>
        <p:spPr>
          <a:xfrm>
            <a:off x="985958" y="7005855"/>
            <a:ext cx="4915348" cy="90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nvGrpSpPr>
          <p:cNvPr id="251" name="Group 250">
            <a:extLst>
              <a:ext uri="{FF2B5EF4-FFF2-40B4-BE49-F238E27FC236}">
                <a16:creationId xmlns:a16="http://schemas.microsoft.com/office/drawing/2014/main" id="{CE9CBD1F-9A75-6BC1-ACA1-E7FE87999A27}"/>
              </a:ext>
            </a:extLst>
          </p:cNvPr>
          <p:cNvGrpSpPr/>
          <p:nvPr/>
        </p:nvGrpSpPr>
        <p:grpSpPr>
          <a:xfrm>
            <a:off x="6002800" y="1351081"/>
            <a:ext cx="710639" cy="5096770"/>
            <a:chOff x="30144114" y="4724400"/>
            <a:chExt cx="3225983" cy="22860000"/>
          </a:xfrm>
        </p:grpSpPr>
        <p:grpSp>
          <p:nvGrpSpPr>
            <p:cNvPr id="233" name="Group 232">
              <a:extLst>
                <a:ext uri="{FF2B5EF4-FFF2-40B4-BE49-F238E27FC236}">
                  <a16:creationId xmlns:a16="http://schemas.microsoft.com/office/drawing/2014/main" id="{C1FF5C09-74A3-70D5-99B0-B0A8EAF155A6}"/>
                </a:ext>
              </a:extLst>
            </p:cNvPr>
            <p:cNvGrpSpPr/>
            <p:nvPr/>
          </p:nvGrpSpPr>
          <p:grpSpPr>
            <a:xfrm>
              <a:off x="30144114" y="4724400"/>
              <a:ext cx="2062673" cy="22860000"/>
              <a:chOff x="30144114" y="4724400"/>
              <a:chExt cx="2062673" cy="22860000"/>
            </a:xfrm>
          </p:grpSpPr>
          <p:pic>
            <p:nvPicPr>
              <p:cNvPr id="167" name="Picture 166" descr="Chart&#10;&#10;Description automatically generated with low confidence">
                <a:extLst>
                  <a:ext uri="{FF2B5EF4-FFF2-40B4-BE49-F238E27FC236}">
                    <a16:creationId xmlns:a16="http://schemas.microsoft.com/office/drawing/2014/main" id="{0061D5A0-7A3C-B8BF-21A2-A3BDEA1A0BC8}"/>
                  </a:ext>
                </a:extLst>
              </p:cNvPr>
              <p:cNvPicPr>
                <a:picLocks noChangeAspect="1"/>
              </p:cNvPicPr>
              <p:nvPr/>
            </p:nvPicPr>
            <p:blipFill rotWithShape="1">
              <a:blip r:embed="rId3"/>
              <a:srcRect l="78023" t="18371" r="16280" b="18438"/>
              <a:stretch/>
            </p:blipFill>
            <p:spPr>
              <a:xfrm>
                <a:off x="30144114" y="4724400"/>
                <a:ext cx="2049304" cy="22860000"/>
              </a:xfrm>
              <a:prstGeom prst="rect">
                <a:avLst/>
              </a:prstGeom>
            </p:spPr>
          </p:pic>
          <p:sp>
            <p:nvSpPr>
              <p:cNvPr id="226" name="Rectangle 225">
                <a:extLst>
                  <a:ext uri="{FF2B5EF4-FFF2-40B4-BE49-F238E27FC236}">
                    <a16:creationId xmlns:a16="http://schemas.microsoft.com/office/drawing/2014/main" id="{7E64F53A-11DF-9660-7B24-6E577434A13D}"/>
                  </a:ext>
                </a:extLst>
              </p:cNvPr>
              <p:cNvSpPr/>
              <p:nvPr/>
            </p:nvSpPr>
            <p:spPr>
              <a:xfrm>
                <a:off x="31541464" y="24790400"/>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7" name="Rectangle 226">
                <a:extLst>
                  <a:ext uri="{FF2B5EF4-FFF2-40B4-BE49-F238E27FC236}">
                    <a16:creationId xmlns:a16="http://schemas.microsoft.com/office/drawing/2014/main" id="{9C7E8B7B-79D4-B6B7-CE94-EB09CC3EDF21}"/>
                  </a:ext>
                </a:extLst>
              </p:cNvPr>
              <p:cNvSpPr/>
              <p:nvPr/>
            </p:nvSpPr>
            <p:spPr>
              <a:xfrm>
                <a:off x="31554833" y="20370800"/>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8" name="Rectangle 227">
                <a:extLst>
                  <a:ext uri="{FF2B5EF4-FFF2-40B4-BE49-F238E27FC236}">
                    <a16:creationId xmlns:a16="http://schemas.microsoft.com/office/drawing/2014/main" id="{3367EF77-A04E-6B78-4B2E-7048853C60AA}"/>
                  </a:ext>
                </a:extLst>
              </p:cNvPr>
              <p:cNvSpPr/>
              <p:nvPr/>
            </p:nvSpPr>
            <p:spPr>
              <a:xfrm>
                <a:off x="31494566" y="15896108"/>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9" name="Rectangle 228">
                <a:extLst>
                  <a:ext uri="{FF2B5EF4-FFF2-40B4-BE49-F238E27FC236}">
                    <a16:creationId xmlns:a16="http://schemas.microsoft.com/office/drawing/2014/main" id="{E08D2D0E-65EC-FB05-79DA-23602B78E98F}"/>
                  </a:ext>
                </a:extLst>
              </p:cNvPr>
              <p:cNvSpPr/>
              <p:nvPr/>
            </p:nvSpPr>
            <p:spPr>
              <a:xfrm>
                <a:off x="31494566" y="11461531"/>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32" name="Rectangle 231">
                <a:extLst>
                  <a:ext uri="{FF2B5EF4-FFF2-40B4-BE49-F238E27FC236}">
                    <a16:creationId xmlns:a16="http://schemas.microsoft.com/office/drawing/2014/main" id="{EF23F6A6-404A-F140-07F9-5D4B03F735BE}"/>
                  </a:ext>
                </a:extLst>
              </p:cNvPr>
              <p:cNvSpPr/>
              <p:nvPr/>
            </p:nvSpPr>
            <p:spPr>
              <a:xfrm>
                <a:off x="31536404" y="6951221"/>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sp>
          <p:nvSpPr>
            <p:cNvPr id="225" name="TextBox 224">
              <a:extLst>
                <a:ext uri="{FF2B5EF4-FFF2-40B4-BE49-F238E27FC236}">
                  <a16:creationId xmlns:a16="http://schemas.microsoft.com/office/drawing/2014/main" id="{04DCFDA8-062C-0225-B1A4-3FF8FED8A671}"/>
                </a:ext>
              </a:extLst>
            </p:cNvPr>
            <p:cNvSpPr txBox="1"/>
            <p:nvPr/>
          </p:nvSpPr>
          <p:spPr>
            <a:xfrm>
              <a:off x="31156344" y="2455820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- 0.8</a:t>
              </a:r>
            </a:p>
          </p:txBody>
        </p:sp>
        <p:sp>
          <p:nvSpPr>
            <p:cNvPr id="234" name="TextBox 233">
              <a:extLst>
                <a:ext uri="{FF2B5EF4-FFF2-40B4-BE49-F238E27FC236}">
                  <a16:creationId xmlns:a16="http://schemas.microsoft.com/office/drawing/2014/main" id="{BBE73CC9-5AE3-701A-F0F3-11207576CE68}"/>
                </a:ext>
              </a:extLst>
            </p:cNvPr>
            <p:cNvSpPr txBox="1"/>
            <p:nvPr/>
          </p:nvSpPr>
          <p:spPr>
            <a:xfrm>
              <a:off x="31193034" y="2003624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- 0.4</a:t>
              </a:r>
            </a:p>
          </p:txBody>
        </p:sp>
        <p:sp>
          <p:nvSpPr>
            <p:cNvPr id="235" name="TextBox 234">
              <a:extLst>
                <a:ext uri="{FF2B5EF4-FFF2-40B4-BE49-F238E27FC236}">
                  <a16:creationId xmlns:a16="http://schemas.microsoft.com/office/drawing/2014/main" id="{38568966-8C68-F9DA-DAA8-8C0B37FFCA68}"/>
                </a:ext>
              </a:extLst>
            </p:cNvPr>
            <p:cNvSpPr txBox="1"/>
            <p:nvPr/>
          </p:nvSpPr>
          <p:spPr>
            <a:xfrm>
              <a:off x="31245269" y="15630960"/>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0.0</a:t>
              </a:r>
            </a:p>
          </p:txBody>
        </p:sp>
        <p:sp>
          <p:nvSpPr>
            <p:cNvPr id="236" name="TextBox 235">
              <a:extLst>
                <a:ext uri="{FF2B5EF4-FFF2-40B4-BE49-F238E27FC236}">
                  <a16:creationId xmlns:a16="http://schemas.microsoft.com/office/drawing/2014/main" id="{82469A49-6E48-E0C2-E845-CE3D10CDC3D4}"/>
                </a:ext>
              </a:extLst>
            </p:cNvPr>
            <p:cNvSpPr txBox="1"/>
            <p:nvPr/>
          </p:nvSpPr>
          <p:spPr>
            <a:xfrm>
              <a:off x="31193034" y="1109539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0.4</a:t>
              </a:r>
            </a:p>
          </p:txBody>
        </p:sp>
        <p:sp>
          <p:nvSpPr>
            <p:cNvPr id="237" name="TextBox 236">
              <a:extLst>
                <a:ext uri="{FF2B5EF4-FFF2-40B4-BE49-F238E27FC236}">
                  <a16:creationId xmlns:a16="http://schemas.microsoft.com/office/drawing/2014/main" id="{3AA48D38-D63C-9300-66F6-809330307110}"/>
                </a:ext>
              </a:extLst>
            </p:cNvPr>
            <p:cNvSpPr txBox="1"/>
            <p:nvPr/>
          </p:nvSpPr>
          <p:spPr>
            <a:xfrm>
              <a:off x="31169474" y="6680640"/>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0.8</a:t>
              </a:r>
            </a:p>
          </p:txBody>
        </p:sp>
        <p:grpSp>
          <p:nvGrpSpPr>
            <p:cNvPr id="238" name="Group 237">
              <a:extLst>
                <a:ext uri="{FF2B5EF4-FFF2-40B4-BE49-F238E27FC236}">
                  <a16:creationId xmlns:a16="http://schemas.microsoft.com/office/drawing/2014/main" id="{4A769CB2-1BC4-A225-83CF-CFB62E0882AF}"/>
                </a:ext>
              </a:extLst>
            </p:cNvPr>
            <p:cNvGrpSpPr/>
            <p:nvPr/>
          </p:nvGrpSpPr>
          <p:grpSpPr>
            <a:xfrm>
              <a:off x="30324432" y="13760021"/>
              <a:ext cx="3045665" cy="892550"/>
              <a:chOff x="8923945" y="2589927"/>
              <a:chExt cx="959834" cy="892550"/>
            </a:xfrm>
          </p:grpSpPr>
          <p:cxnSp>
            <p:nvCxnSpPr>
              <p:cNvPr id="240" name="Straight Connector 239">
                <a:extLst>
                  <a:ext uri="{FF2B5EF4-FFF2-40B4-BE49-F238E27FC236}">
                    <a16:creationId xmlns:a16="http://schemas.microsoft.com/office/drawing/2014/main" id="{22D65639-53F6-4459-AF5E-973FC2F59FE3}"/>
                  </a:ext>
                </a:extLst>
              </p:cNvPr>
              <p:cNvCxnSpPr/>
              <p:nvPr/>
            </p:nvCxnSpPr>
            <p:spPr>
              <a:xfrm>
                <a:off x="8923945"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9661BC17-4958-A9C9-CB78-B8C7200F001B}"/>
                  </a:ext>
                </a:extLst>
              </p:cNvPr>
              <p:cNvSpPr txBox="1"/>
              <p:nvPr/>
            </p:nvSpPr>
            <p:spPr>
              <a:xfrm>
                <a:off x="9331855" y="2589927"/>
                <a:ext cx="551924"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0.16</a:t>
                </a:r>
              </a:p>
            </p:txBody>
          </p:sp>
        </p:grpSp>
        <p:grpSp>
          <p:nvGrpSpPr>
            <p:cNvPr id="242" name="Group 241">
              <a:extLst>
                <a:ext uri="{FF2B5EF4-FFF2-40B4-BE49-F238E27FC236}">
                  <a16:creationId xmlns:a16="http://schemas.microsoft.com/office/drawing/2014/main" id="{84F1FE57-256C-11BC-50B0-A62A61F659B6}"/>
                </a:ext>
              </a:extLst>
            </p:cNvPr>
            <p:cNvGrpSpPr/>
            <p:nvPr/>
          </p:nvGrpSpPr>
          <p:grpSpPr>
            <a:xfrm>
              <a:off x="30324434" y="17525809"/>
              <a:ext cx="3045659" cy="892550"/>
              <a:chOff x="8923945" y="2545777"/>
              <a:chExt cx="959832" cy="892550"/>
            </a:xfrm>
          </p:grpSpPr>
          <p:cxnSp>
            <p:nvCxnSpPr>
              <p:cNvPr id="244" name="Straight Connector 243">
                <a:extLst>
                  <a:ext uri="{FF2B5EF4-FFF2-40B4-BE49-F238E27FC236}">
                    <a16:creationId xmlns:a16="http://schemas.microsoft.com/office/drawing/2014/main" id="{1679BD29-2CEC-0935-A2EA-C66F0BFABEFF}"/>
                  </a:ext>
                </a:extLst>
              </p:cNvPr>
              <p:cNvCxnSpPr/>
              <p:nvPr/>
            </p:nvCxnSpPr>
            <p:spPr>
              <a:xfrm>
                <a:off x="8923945"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TextBox 244">
                <a:extLst>
                  <a:ext uri="{FF2B5EF4-FFF2-40B4-BE49-F238E27FC236}">
                    <a16:creationId xmlns:a16="http://schemas.microsoft.com/office/drawing/2014/main" id="{2ECCB4FC-D25C-444F-2554-CAD1DB988F3B}"/>
                  </a:ext>
                </a:extLst>
              </p:cNvPr>
              <p:cNvSpPr txBox="1"/>
              <p:nvPr/>
            </p:nvSpPr>
            <p:spPr>
              <a:xfrm>
                <a:off x="9237945" y="2545777"/>
                <a:ext cx="645832"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- 0.16</a:t>
                </a:r>
              </a:p>
            </p:txBody>
          </p:sp>
        </p:grpSp>
      </p:grpSp>
      <p:grpSp>
        <p:nvGrpSpPr>
          <p:cNvPr id="88" name="Group 87">
            <a:extLst>
              <a:ext uri="{FF2B5EF4-FFF2-40B4-BE49-F238E27FC236}">
                <a16:creationId xmlns:a16="http://schemas.microsoft.com/office/drawing/2014/main" id="{FFDDB731-492D-3426-BEE5-5F35E39AB051}"/>
              </a:ext>
            </a:extLst>
          </p:cNvPr>
          <p:cNvGrpSpPr/>
          <p:nvPr/>
        </p:nvGrpSpPr>
        <p:grpSpPr>
          <a:xfrm>
            <a:off x="137839" y="1300447"/>
            <a:ext cx="7265073" cy="5903847"/>
            <a:chOff x="-24917" y="1294097"/>
            <a:chExt cx="7265073" cy="5903847"/>
          </a:xfrm>
        </p:grpSpPr>
        <p:sp>
          <p:nvSpPr>
            <p:cNvPr id="131" name="Left Brace 130">
              <a:extLst>
                <a:ext uri="{FF2B5EF4-FFF2-40B4-BE49-F238E27FC236}">
                  <a16:creationId xmlns:a16="http://schemas.microsoft.com/office/drawing/2014/main" id="{29E76397-308E-55FF-0B49-01BD27C5C576}"/>
                </a:ext>
              </a:extLst>
            </p:cNvPr>
            <p:cNvSpPr/>
            <p:nvPr/>
          </p:nvSpPr>
          <p:spPr>
            <a:xfrm rot="16200000">
              <a:off x="4561586" y="5656534"/>
              <a:ext cx="137241" cy="242003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32" name="TextBox 131">
              <a:extLst>
                <a:ext uri="{FF2B5EF4-FFF2-40B4-BE49-F238E27FC236}">
                  <a16:creationId xmlns:a16="http://schemas.microsoft.com/office/drawing/2014/main" id="{AD9702B1-DCE2-3415-D5D4-BEF1FF438367}"/>
                </a:ext>
              </a:extLst>
            </p:cNvPr>
            <p:cNvSpPr txBox="1"/>
            <p:nvPr/>
          </p:nvSpPr>
          <p:spPr>
            <a:xfrm>
              <a:off x="953619" y="6920945"/>
              <a:ext cx="245360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133" name="TextBox 132">
              <a:extLst>
                <a:ext uri="{FF2B5EF4-FFF2-40B4-BE49-F238E27FC236}">
                  <a16:creationId xmlns:a16="http://schemas.microsoft.com/office/drawing/2014/main" id="{CF12B631-7268-8647-5234-EA8D3E972147}"/>
                </a:ext>
              </a:extLst>
            </p:cNvPr>
            <p:cNvSpPr txBox="1"/>
            <p:nvPr/>
          </p:nvSpPr>
          <p:spPr>
            <a:xfrm>
              <a:off x="3709555" y="6920630"/>
              <a:ext cx="188942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171" name="TextBox 170">
              <a:extLst>
                <a:ext uri="{FF2B5EF4-FFF2-40B4-BE49-F238E27FC236}">
                  <a16:creationId xmlns:a16="http://schemas.microsoft.com/office/drawing/2014/main" id="{9371E654-9D00-04C0-9F4A-D148891B9C2D}"/>
                </a:ext>
              </a:extLst>
            </p:cNvPr>
            <p:cNvSpPr txBox="1"/>
            <p:nvPr/>
          </p:nvSpPr>
          <p:spPr>
            <a:xfrm>
              <a:off x="930105" y="6622381"/>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2169886" y="6623297"/>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953619" y="6499386"/>
              <a:ext cx="4909984" cy="138158"/>
              <a:chOff x="7175125" y="27917971"/>
              <a:chExt cx="22289122" cy="619666"/>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574630" y="25522579"/>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191244" y="25518466"/>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7" name="Left Brace 176">
                <a:extLst>
                  <a:ext uri="{FF2B5EF4-FFF2-40B4-BE49-F238E27FC236}">
                    <a16:creationId xmlns:a16="http://schemas.microsoft.com/office/drawing/2014/main" id="{E0A7E09E-C62E-28A3-A2D4-A85F96F2F5FB}"/>
                  </a:ext>
                </a:extLst>
              </p:cNvPr>
              <p:cNvSpPr/>
              <p:nvPr/>
            </p:nvSpPr>
            <p:spPr>
              <a:xfrm rot="16200000">
                <a:off x="20804339" y="25519291"/>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0" name="Left Brace 179">
                <a:extLst>
                  <a:ext uri="{FF2B5EF4-FFF2-40B4-BE49-F238E27FC236}">
                    <a16:creationId xmlns:a16="http://schemas.microsoft.com/office/drawing/2014/main" id="{F5A75C3F-20E7-9839-D21A-A25ACFAB069F}"/>
                  </a:ext>
                </a:extLst>
              </p:cNvPr>
              <p:cNvSpPr/>
              <p:nvPr/>
            </p:nvSpPr>
            <p:spPr>
              <a:xfrm rot="16200000">
                <a:off x="26449189" y="25518466"/>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2081734" y="5646305"/>
              <a:ext cx="137241" cy="2440498"/>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pic>
          <p:nvPicPr>
            <p:cNvPr id="5" name="Picture 4" descr="A picture containing colorfulness, screenshot, rectangle, square&#10;&#10;Description automatically generated">
              <a:extLst>
                <a:ext uri="{FF2B5EF4-FFF2-40B4-BE49-F238E27FC236}">
                  <a16:creationId xmlns:a16="http://schemas.microsoft.com/office/drawing/2014/main" id="{ADD73CBA-2545-943A-672D-5A26B17A780B}"/>
                </a:ext>
              </a:extLst>
            </p:cNvPr>
            <p:cNvPicPr>
              <a:picLocks noChangeAspect="1"/>
            </p:cNvPicPr>
            <p:nvPr/>
          </p:nvPicPr>
          <p:blipFill rotWithShape="1">
            <a:blip r:embed="rId4"/>
            <a:srcRect l="12087" t="18445" r="15759" b="18573"/>
            <a:stretch/>
          </p:blipFill>
          <p:spPr>
            <a:xfrm>
              <a:off x="903164" y="1300403"/>
              <a:ext cx="5769074" cy="5096766"/>
            </a:xfrm>
            <a:prstGeom prst="rect">
              <a:avLst/>
            </a:prstGeom>
          </p:spPr>
        </p:pic>
        <p:sp>
          <p:nvSpPr>
            <p:cNvPr id="7" name="TextBox 6">
              <a:extLst>
                <a:ext uri="{FF2B5EF4-FFF2-40B4-BE49-F238E27FC236}">
                  <a16:creationId xmlns:a16="http://schemas.microsoft.com/office/drawing/2014/main" id="{66E2B30A-A57C-0919-3C12-EEDB0CC9291F}"/>
                </a:ext>
              </a:extLst>
            </p:cNvPr>
            <p:cNvSpPr txBox="1"/>
            <p:nvPr/>
          </p:nvSpPr>
          <p:spPr>
            <a:xfrm>
              <a:off x="954927" y="6331156"/>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8" name="TextBox 7">
              <a:extLst>
                <a:ext uri="{FF2B5EF4-FFF2-40B4-BE49-F238E27FC236}">
                  <a16:creationId xmlns:a16="http://schemas.microsoft.com/office/drawing/2014/main" id="{0D73BC14-72ED-8D55-A30C-1826198BB4F8}"/>
                </a:ext>
              </a:extLst>
            </p:cNvPr>
            <p:cNvSpPr txBox="1"/>
            <p:nvPr/>
          </p:nvSpPr>
          <p:spPr>
            <a:xfrm>
              <a:off x="1370228" y="6331156"/>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9" name="TextBox 8">
              <a:extLst>
                <a:ext uri="{FF2B5EF4-FFF2-40B4-BE49-F238E27FC236}">
                  <a16:creationId xmlns:a16="http://schemas.microsoft.com/office/drawing/2014/main" id="{97B3ED87-A187-F9D5-B465-5698682EB0F5}"/>
                </a:ext>
              </a:extLst>
            </p:cNvPr>
            <p:cNvSpPr txBox="1"/>
            <p:nvPr/>
          </p:nvSpPr>
          <p:spPr>
            <a:xfrm>
              <a:off x="1746855" y="633135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0" name="TextBox 9">
              <a:extLst>
                <a:ext uri="{FF2B5EF4-FFF2-40B4-BE49-F238E27FC236}">
                  <a16:creationId xmlns:a16="http://schemas.microsoft.com/office/drawing/2014/main" id="{AF48B071-7F91-0ECD-647E-2D4023B92058}"/>
                </a:ext>
              </a:extLst>
            </p:cNvPr>
            <p:cNvSpPr txBox="1"/>
            <p:nvPr/>
          </p:nvSpPr>
          <p:spPr>
            <a:xfrm>
              <a:off x="2198409" y="6327340"/>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1" name="TextBox 10">
              <a:extLst>
                <a:ext uri="{FF2B5EF4-FFF2-40B4-BE49-F238E27FC236}">
                  <a16:creationId xmlns:a16="http://schemas.microsoft.com/office/drawing/2014/main" id="{631A6921-F4B2-BB82-6305-772DB96BEAD2}"/>
                </a:ext>
              </a:extLst>
            </p:cNvPr>
            <p:cNvSpPr txBox="1"/>
            <p:nvPr/>
          </p:nvSpPr>
          <p:spPr>
            <a:xfrm>
              <a:off x="2613710" y="6327340"/>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2" name="TextBox 11">
              <a:extLst>
                <a:ext uri="{FF2B5EF4-FFF2-40B4-BE49-F238E27FC236}">
                  <a16:creationId xmlns:a16="http://schemas.microsoft.com/office/drawing/2014/main" id="{FAFFB8AD-829B-F92F-32D0-82BE367E51EE}"/>
                </a:ext>
              </a:extLst>
            </p:cNvPr>
            <p:cNvSpPr txBox="1"/>
            <p:nvPr/>
          </p:nvSpPr>
          <p:spPr>
            <a:xfrm>
              <a:off x="2990337" y="6327535"/>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3" name="TextBox 12">
              <a:extLst>
                <a:ext uri="{FF2B5EF4-FFF2-40B4-BE49-F238E27FC236}">
                  <a16:creationId xmlns:a16="http://schemas.microsoft.com/office/drawing/2014/main" id="{24F267CC-6D9D-258F-5430-87E7B94C54A9}"/>
                </a:ext>
              </a:extLst>
            </p:cNvPr>
            <p:cNvSpPr txBox="1"/>
            <p:nvPr/>
          </p:nvSpPr>
          <p:spPr>
            <a:xfrm>
              <a:off x="3434363" y="6333775"/>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4" name="TextBox 13">
              <a:extLst>
                <a:ext uri="{FF2B5EF4-FFF2-40B4-BE49-F238E27FC236}">
                  <a16:creationId xmlns:a16="http://schemas.microsoft.com/office/drawing/2014/main" id="{DF17B41B-C988-D1B2-FACA-1D20C06FF925}"/>
                </a:ext>
              </a:extLst>
            </p:cNvPr>
            <p:cNvSpPr txBox="1"/>
            <p:nvPr/>
          </p:nvSpPr>
          <p:spPr>
            <a:xfrm>
              <a:off x="3849664" y="6333775"/>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5" name="TextBox 14">
              <a:extLst>
                <a:ext uri="{FF2B5EF4-FFF2-40B4-BE49-F238E27FC236}">
                  <a16:creationId xmlns:a16="http://schemas.microsoft.com/office/drawing/2014/main" id="{739E8774-C202-7B27-8D97-30757C966269}"/>
                </a:ext>
              </a:extLst>
            </p:cNvPr>
            <p:cNvSpPr txBox="1"/>
            <p:nvPr/>
          </p:nvSpPr>
          <p:spPr>
            <a:xfrm>
              <a:off x="4226291" y="6333970"/>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C34B8A98-7D2F-541E-0F1F-7BB33459A81D}"/>
                </a:ext>
              </a:extLst>
            </p:cNvPr>
            <p:cNvSpPr txBox="1"/>
            <p:nvPr/>
          </p:nvSpPr>
          <p:spPr>
            <a:xfrm>
              <a:off x="4677845" y="632995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7" name="TextBox 16">
              <a:extLst>
                <a:ext uri="{FF2B5EF4-FFF2-40B4-BE49-F238E27FC236}">
                  <a16:creationId xmlns:a16="http://schemas.microsoft.com/office/drawing/2014/main" id="{B1FA854E-B6CC-DA21-5AA1-381C7B7EE963}"/>
                </a:ext>
              </a:extLst>
            </p:cNvPr>
            <p:cNvSpPr txBox="1"/>
            <p:nvPr/>
          </p:nvSpPr>
          <p:spPr>
            <a:xfrm>
              <a:off x="5093146" y="632995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8" name="TextBox 17">
              <a:extLst>
                <a:ext uri="{FF2B5EF4-FFF2-40B4-BE49-F238E27FC236}">
                  <a16:creationId xmlns:a16="http://schemas.microsoft.com/office/drawing/2014/main" id="{6DFD2ED2-25EC-D722-FEDC-D0A292A58969}"/>
                </a:ext>
              </a:extLst>
            </p:cNvPr>
            <p:cNvSpPr txBox="1"/>
            <p:nvPr/>
          </p:nvSpPr>
          <p:spPr>
            <a:xfrm>
              <a:off x="5469773" y="6330154"/>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9" name="TextBox 18">
              <a:extLst>
                <a:ext uri="{FF2B5EF4-FFF2-40B4-BE49-F238E27FC236}">
                  <a16:creationId xmlns:a16="http://schemas.microsoft.com/office/drawing/2014/main" id="{3035E700-4BD7-1E76-6E50-F936207F3E14}"/>
                </a:ext>
              </a:extLst>
            </p:cNvPr>
            <p:cNvSpPr txBox="1"/>
            <p:nvPr/>
          </p:nvSpPr>
          <p:spPr>
            <a:xfrm>
              <a:off x="3400510" y="6611718"/>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20" name="TextBox 19">
              <a:extLst>
                <a:ext uri="{FF2B5EF4-FFF2-40B4-BE49-F238E27FC236}">
                  <a16:creationId xmlns:a16="http://schemas.microsoft.com/office/drawing/2014/main" id="{A140C6B3-5511-99B8-9536-46685BD42810}"/>
                </a:ext>
              </a:extLst>
            </p:cNvPr>
            <p:cNvSpPr txBox="1"/>
            <p:nvPr/>
          </p:nvSpPr>
          <p:spPr>
            <a:xfrm>
              <a:off x="4640291" y="6612634"/>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30" name="TextBox 29">
              <a:extLst>
                <a:ext uri="{FF2B5EF4-FFF2-40B4-BE49-F238E27FC236}">
                  <a16:creationId xmlns:a16="http://schemas.microsoft.com/office/drawing/2014/main" id="{2642D810-3CC7-E704-2F58-F205665E5927}"/>
                </a:ext>
              </a:extLst>
            </p:cNvPr>
            <p:cNvSpPr txBox="1"/>
            <p:nvPr/>
          </p:nvSpPr>
          <p:spPr>
            <a:xfrm>
              <a:off x="6488313" y="1702957"/>
              <a:ext cx="413028"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0.8</a:t>
              </a:r>
            </a:p>
          </p:txBody>
        </p:sp>
        <p:sp>
          <p:nvSpPr>
            <p:cNvPr id="31" name="TextBox 30">
              <a:extLst>
                <a:ext uri="{FF2B5EF4-FFF2-40B4-BE49-F238E27FC236}">
                  <a16:creationId xmlns:a16="http://schemas.microsoft.com/office/drawing/2014/main" id="{99D7B148-83A4-4898-2749-886DDB7EFC82}"/>
                </a:ext>
              </a:extLst>
            </p:cNvPr>
            <p:cNvSpPr txBox="1"/>
            <p:nvPr/>
          </p:nvSpPr>
          <p:spPr>
            <a:xfrm>
              <a:off x="6488313" y="2708099"/>
              <a:ext cx="413028"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0.4</a:t>
              </a:r>
            </a:p>
          </p:txBody>
        </p:sp>
        <p:sp>
          <p:nvSpPr>
            <p:cNvPr id="32" name="TextBox 31">
              <a:extLst>
                <a:ext uri="{FF2B5EF4-FFF2-40B4-BE49-F238E27FC236}">
                  <a16:creationId xmlns:a16="http://schemas.microsoft.com/office/drawing/2014/main" id="{52D05005-C85B-5F4E-8DD1-86F56429AC64}"/>
                </a:ext>
              </a:extLst>
            </p:cNvPr>
            <p:cNvSpPr txBox="1"/>
            <p:nvPr/>
          </p:nvSpPr>
          <p:spPr>
            <a:xfrm>
              <a:off x="6488313" y="3710567"/>
              <a:ext cx="413028"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0</a:t>
              </a:r>
            </a:p>
          </p:txBody>
        </p:sp>
        <p:sp>
          <p:nvSpPr>
            <p:cNvPr id="33" name="TextBox 32">
              <a:extLst>
                <a:ext uri="{FF2B5EF4-FFF2-40B4-BE49-F238E27FC236}">
                  <a16:creationId xmlns:a16="http://schemas.microsoft.com/office/drawing/2014/main" id="{C55DEB93-6AAD-BFD9-8ACE-586892E147A9}"/>
                </a:ext>
              </a:extLst>
            </p:cNvPr>
            <p:cNvSpPr txBox="1"/>
            <p:nvPr/>
          </p:nvSpPr>
          <p:spPr>
            <a:xfrm>
              <a:off x="6476150" y="4708116"/>
              <a:ext cx="505275"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- 0.4</a:t>
              </a:r>
            </a:p>
          </p:txBody>
        </p:sp>
        <p:sp>
          <p:nvSpPr>
            <p:cNvPr id="34" name="TextBox 33">
              <a:extLst>
                <a:ext uri="{FF2B5EF4-FFF2-40B4-BE49-F238E27FC236}">
                  <a16:creationId xmlns:a16="http://schemas.microsoft.com/office/drawing/2014/main" id="{36749F3C-71B2-9BDD-C820-F781BBD9CA86}"/>
                </a:ext>
              </a:extLst>
            </p:cNvPr>
            <p:cNvSpPr txBox="1"/>
            <p:nvPr/>
          </p:nvSpPr>
          <p:spPr>
            <a:xfrm>
              <a:off x="6476150" y="5713856"/>
              <a:ext cx="520449"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- 0.8</a:t>
              </a:r>
            </a:p>
          </p:txBody>
        </p:sp>
        <p:cxnSp>
          <p:nvCxnSpPr>
            <p:cNvPr id="35" name="Straight Connector 34">
              <a:extLst>
                <a:ext uri="{FF2B5EF4-FFF2-40B4-BE49-F238E27FC236}">
                  <a16:creationId xmlns:a16="http://schemas.microsoft.com/office/drawing/2014/main" id="{C3E09625-2449-2032-9026-079B6D45EDF2}"/>
                </a:ext>
              </a:extLst>
            </p:cNvPr>
            <p:cNvCxnSpPr>
              <a:cxnSpLocks/>
            </p:cNvCxnSpPr>
            <p:nvPr/>
          </p:nvCxnSpPr>
          <p:spPr>
            <a:xfrm>
              <a:off x="6206401" y="3419739"/>
              <a:ext cx="3828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01368E4-9808-576A-0D04-978FB6A0B4BC}"/>
                </a:ext>
              </a:extLst>
            </p:cNvPr>
            <p:cNvSpPr txBox="1"/>
            <p:nvPr/>
          </p:nvSpPr>
          <p:spPr>
            <a:xfrm>
              <a:off x="6539691" y="3291024"/>
              <a:ext cx="498596"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0.16</a:t>
              </a:r>
            </a:p>
          </p:txBody>
        </p:sp>
        <p:sp>
          <p:nvSpPr>
            <p:cNvPr id="37" name="TextBox 36">
              <a:extLst>
                <a:ext uri="{FF2B5EF4-FFF2-40B4-BE49-F238E27FC236}">
                  <a16:creationId xmlns:a16="http://schemas.microsoft.com/office/drawing/2014/main" id="{61F47505-0033-6AEE-645E-21FDEA5A6E90}"/>
                </a:ext>
              </a:extLst>
            </p:cNvPr>
            <p:cNvSpPr txBox="1"/>
            <p:nvPr/>
          </p:nvSpPr>
          <p:spPr>
            <a:xfrm>
              <a:off x="6874393" y="3281964"/>
              <a:ext cx="201303" cy="338554"/>
            </a:xfrm>
            <a:prstGeom prst="rect">
              <a:avLst/>
            </a:prstGeom>
            <a:noFill/>
            <a:ln>
              <a:noFill/>
            </a:ln>
          </p:spPr>
          <p:txBody>
            <a:bodyPr wrap="square" rtlCol="0">
              <a:spAutoFit/>
            </a:bodyPr>
            <a:lstStyle/>
            <a:p>
              <a:r>
                <a:rPr lang="en-US" sz="1600" dirty="0">
                  <a:latin typeface="Arial" panose="020B0604020202020204" pitchFamily="34" charset="0"/>
                  <a:cs typeface="Arial" panose="020B0604020202020204" pitchFamily="34" charset="0"/>
                </a:rPr>
                <a:t>*</a:t>
              </a:r>
            </a:p>
          </p:txBody>
        </p:sp>
        <p:sp>
          <p:nvSpPr>
            <p:cNvPr id="38" name="TextBox 37">
              <a:extLst>
                <a:ext uri="{FF2B5EF4-FFF2-40B4-BE49-F238E27FC236}">
                  <a16:creationId xmlns:a16="http://schemas.microsoft.com/office/drawing/2014/main" id="{512004E8-CBDE-C5C2-C068-FDA8295327C2}"/>
                </a:ext>
              </a:extLst>
            </p:cNvPr>
            <p:cNvSpPr txBox="1"/>
            <p:nvPr/>
          </p:nvSpPr>
          <p:spPr>
            <a:xfrm>
              <a:off x="6528872" y="4082933"/>
              <a:ext cx="597144"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- 0.16</a:t>
              </a:r>
            </a:p>
          </p:txBody>
        </p:sp>
        <p:sp>
          <p:nvSpPr>
            <p:cNvPr id="39" name="TextBox 38">
              <a:extLst>
                <a:ext uri="{FF2B5EF4-FFF2-40B4-BE49-F238E27FC236}">
                  <a16:creationId xmlns:a16="http://schemas.microsoft.com/office/drawing/2014/main" id="{3237588B-995D-1791-E2F0-010591F6C554}"/>
                </a:ext>
              </a:extLst>
            </p:cNvPr>
            <p:cNvSpPr txBox="1"/>
            <p:nvPr/>
          </p:nvSpPr>
          <p:spPr>
            <a:xfrm>
              <a:off x="6895947" y="4065675"/>
              <a:ext cx="201303" cy="338554"/>
            </a:xfrm>
            <a:prstGeom prst="rect">
              <a:avLst/>
            </a:prstGeom>
            <a:noFill/>
            <a:ln>
              <a:noFill/>
            </a:ln>
          </p:spPr>
          <p:txBody>
            <a:bodyPr wrap="square" rtlCol="0">
              <a:spAutoFit/>
            </a:bodyPr>
            <a:lstStyle/>
            <a:p>
              <a:r>
                <a:rPr lang="en-US" sz="1600" dirty="0">
                  <a:latin typeface="Arial" panose="020B0604020202020204" pitchFamily="34" charset="0"/>
                  <a:cs typeface="Arial" panose="020B0604020202020204" pitchFamily="34" charset="0"/>
                </a:rPr>
                <a:t>*</a:t>
              </a:r>
            </a:p>
          </p:txBody>
        </p:sp>
        <p:cxnSp>
          <p:nvCxnSpPr>
            <p:cNvPr id="40" name="Straight Connector 39">
              <a:extLst>
                <a:ext uri="{FF2B5EF4-FFF2-40B4-BE49-F238E27FC236}">
                  <a16:creationId xmlns:a16="http://schemas.microsoft.com/office/drawing/2014/main" id="{C731551D-FD41-92C5-E8A6-5CAB87429BE3}"/>
                </a:ext>
              </a:extLst>
            </p:cNvPr>
            <p:cNvCxnSpPr>
              <a:cxnSpLocks/>
            </p:cNvCxnSpPr>
            <p:nvPr/>
          </p:nvCxnSpPr>
          <p:spPr>
            <a:xfrm>
              <a:off x="6206401" y="4209528"/>
              <a:ext cx="3828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FEBECCF-ACA1-523E-4EE8-A85F83CBF09B}"/>
                </a:ext>
              </a:extLst>
            </p:cNvPr>
            <p:cNvSpPr txBox="1"/>
            <p:nvPr/>
          </p:nvSpPr>
          <p:spPr>
            <a:xfrm rot="16200000">
              <a:off x="623008" y="1429082"/>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3" name="TextBox 42">
              <a:extLst>
                <a:ext uri="{FF2B5EF4-FFF2-40B4-BE49-F238E27FC236}">
                  <a16:creationId xmlns:a16="http://schemas.microsoft.com/office/drawing/2014/main" id="{19890822-28DF-E1F6-D64A-8219D6E2A932}"/>
                </a:ext>
              </a:extLst>
            </p:cNvPr>
            <p:cNvSpPr txBox="1"/>
            <p:nvPr/>
          </p:nvSpPr>
          <p:spPr>
            <a:xfrm rot="16200000">
              <a:off x="623008" y="1847711"/>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44" name="TextBox 43">
              <a:extLst>
                <a:ext uri="{FF2B5EF4-FFF2-40B4-BE49-F238E27FC236}">
                  <a16:creationId xmlns:a16="http://schemas.microsoft.com/office/drawing/2014/main" id="{D99DD093-08BC-CC56-121C-F6883352CE73}"/>
                </a:ext>
              </a:extLst>
            </p:cNvPr>
            <p:cNvSpPr txBox="1"/>
            <p:nvPr/>
          </p:nvSpPr>
          <p:spPr>
            <a:xfrm rot="16200000">
              <a:off x="587589" y="225521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45" name="TextBox 44">
              <a:extLst>
                <a:ext uri="{FF2B5EF4-FFF2-40B4-BE49-F238E27FC236}">
                  <a16:creationId xmlns:a16="http://schemas.microsoft.com/office/drawing/2014/main" id="{6A9C73DF-7491-C5DB-232B-60B28FAEE624}"/>
                </a:ext>
              </a:extLst>
            </p:cNvPr>
            <p:cNvSpPr txBox="1"/>
            <p:nvPr/>
          </p:nvSpPr>
          <p:spPr>
            <a:xfrm rot="16200000">
              <a:off x="628106" y="2687812"/>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6" name="TextBox 45">
              <a:extLst>
                <a:ext uri="{FF2B5EF4-FFF2-40B4-BE49-F238E27FC236}">
                  <a16:creationId xmlns:a16="http://schemas.microsoft.com/office/drawing/2014/main" id="{E59E8ED6-633B-7A7D-7EC1-BDCCAE768138}"/>
                </a:ext>
              </a:extLst>
            </p:cNvPr>
            <p:cNvSpPr txBox="1"/>
            <p:nvPr/>
          </p:nvSpPr>
          <p:spPr>
            <a:xfrm rot="16200000">
              <a:off x="628106" y="3106441"/>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47" name="TextBox 46">
              <a:extLst>
                <a:ext uri="{FF2B5EF4-FFF2-40B4-BE49-F238E27FC236}">
                  <a16:creationId xmlns:a16="http://schemas.microsoft.com/office/drawing/2014/main" id="{0FAA32AC-2989-9A75-4D6F-9342B2FB9C4D}"/>
                </a:ext>
              </a:extLst>
            </p:cNvPr>
            <p:cNvSpPr txBox="1"/>
            <p:nvPr/>
          </p:nvSpPr>
          <p:spPr>
            <a:xfrm rot="16200000">
              <a:off x="592687" y="351394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48" name="TextBox 47">
              <a:extLst>
                <a:ext uri="{FF2B5EF4-FFF2-40B4-BE49-F238E27FC236}">
                  <a16:creationId xmlns:a16="http://schemas.microsoft.com/office/drawing/2014/main" id="{126F660F-D657-E126-F0B6-AD1E2B9FB40D}"/>
                </a:ext>
              </a:extLst>
            </p:cNvPr>
            <p:cNvSpPr txBox="1"/>
            <p:nvPr/>
          </p:nvSpPr>
          <p:spPr>
            <a:xfrm rot="16200000">
              <a:off x="632372" y="392786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9" name="TextBox 48">
              <a:extLst>
                <a:ext uri="{FF2B5EF4-FFF2-40B4-BE49-F238E27FC236}">
                  <a16:creationId xmlns:a16="http://schemas.microsoft.com/office/drawing/2014/main" id="{AAD1BBD2-F06A-53D5-FB54-4188EB157509}"/>
                </a:ext>
              </a:extLst>
            </p:cNvPr>
            <p:cNvSpPr txBox="1"/>
            <p:nvPr/>
          </p:nvSpPr>
          <p:spPr>
            <a:xfrm rot="16200000">
              <a:off x="632372" y="4346498"/>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50" name="TextBox 49">
              <a:extLst>
                <a:ext uri="{FF2B5EF4-FFF2-40B4-BE49-F238E27FC236}">
                  <a16:creationId xmlns:a16="http://schemas.microsoft.com/office/drawing/2014/main" id="{E793DA80-BA16-238C-A9AC-05459C7F8C04}"/>
                </a:ext>
              </a:extLst>
            </p:cNvPr>
            <p:cNvSpPr txBox="1"/>
            <p:nvPr/>
          </p:nvSpPr>
          <p:spPr>
            <a:xfrm rot="16200000">
              <a:off x="596953" y="4753998"/>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51" name="TextBox 50">
              <a:extLst>
                <a:ext uri="{FF2B5EF4-FFF2-40B4-BE49-F238E27FC236}">
                  <a16:creationId xmlns:a16="http://schemas.microsoft.com/office/drawing/2014/main" id="{9B8A36C4-B57C-B00C-6A70-36A183C1C243}"/>
                </a:ext>
              </a:extLst>
            </p:cNvPr>
            <p:cNvSpPr txBox="1"/>
            <p:nvPr/>
          </p:nvSpPr>
          <p:spPr>
            <a:xfrm rot="16200000">
              <a:off x="637470" y="518659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52" name="TextBox 51">
              <a:extLst>
                <a:ext uri="{FF2B5EF4-FFF2-40B4-BE49-F238E27FC236}">
                  <a16:creationId xmlns:a16="http://schemas.microsoft.com/office/drawing/2014/main" id="{67F7F357-D28D-2EBD-06B1-85B947E6AFDD}"/>
                </a:ext>
              </a:extLst>
            </p:cNvPr>
            <p:cNvSpPr txBox="1"/>
            <p:nvPr/>
          </p:nvSpPr>
          <p:spPr>
            <a:xfrm rot="16200000">
              <a:off x="637470" y="5605228"/>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53" name="TextBox 52">
              <a:extLst>
                <a:ext uri="{FF2B5EF4-FFF2-40B4-BE49-F238E27FC236}">
                  <a16:creationId xmlns:a16="http://schemas.microsoft.com/office/drawing/2014/main" id="{E294B837-FE63-62DB-5EBD-85A821F19029}"/>
                </a:ext>
              </a:extLst>
            </p:cNvPr>
            <p:cNvSpPr txBox="1"/>
            <p:nvPr/>
          </p:nvSpPr>
          <p:spPr>
            <a:xfrm rot="16200000">
              <a:off x="602051" y="6012728"/>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59" name="Left Brace 58">
              <a:extLst>
                <a:ext uri="{FF2B5EF4-FFF2-40B4-BE49-F238E27FC236}">
                  <a16:creationId xmlns:a16="http://schemas.microsoft.com/office/drawing/2014/main" id="{059190EA-146D-CAAF-4B84-2D6CD0247C48}"/>
                </a:ext>
              </a:extLst>
            </p:cNvPr>
            <p:cNvSpPr/>
            <p:nvPr/>
          </p:nvSpPr>
          <p:spPr>
            <a:xfrm>
              <a:off x="609181" y="1336180"/>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0" name="Left Brace 59">
              <a:extLst>
                <a:ext uri="{FF2B5EF4-FFF2-40B4-BE49-F238E27FC236}">
                  <a16:creationId xmlns:a16="http://schemas.microsoft.com/office/drawing/2014/main" id="{C800DDB0-4D17-794D-52D4-DCAAABE01971}"/>
                </a:ext>
              </a:extLst>
            </p:cNvPr>
            <p:cNvSpPr/>
            <p:nvPr/>
          </p:nvSpPr>
          <p:spPr>
            <a:xfrm>
              <a:off x="609181" y="2617702"/>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1" name="Left Brace 60">
              <a:extLst>
                <a:ext uri="{FF2B5EF4-FFF2-40B4-BE49-F238E27FC236}">
                  <a16:creationId xmlns:a16="http://schemas.microsoft.com/office/drawing/2014/main" id="{C1103692-8E71-B6B6-6BDA-96FB59F323A1}"/>
                </a:ext>
              </a:extLst>
            </p:cNvPr>
            <p:cNvSpPr/>
            <p:nvPr/>
          </p:nvSpPr>
          <p:spPr>
            <a:xfrm>
              <a:off x="610834" y="3842886"/>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2" name="Left Brace 61">
              <a:extLst>
                <a:ext uri="{FF2B5EF4-FFF2-40B4-BE49-F238E27FC236}">
                  <a16:creationId xmlns:a16="http://schemas.microsoft.com/office/drawing/2014/main" id="{267455BD-EE5C-13C2-C866-82E3016E199C}"/>
                </a:ext>
              </a:extLst>
            </p:cNvPr>
            <p:cNvSpPr/>
            <p:nvPr/>
          </p:nvSpPr>
          <p:spPr>
            <a:xfrm>
              <a:off x="610834" y="5124408"/>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5" name="TextBox 64">
              <a:extLst>
                <a:ext uri="{FF2B5EF4-FFF2-40B4-BE49-F238E27FC236}">
                  <a16:creationId xmlns:a16="http://schemas.microsoft.com/office/drawing/2014/main" id="{F22DAD6E-5FC3-1158-CB81-B8499A711D35}"/>
                </a:ext>
              </a:extLst>
            </p:cNvPr>
            <p:cNvSpPr txBox="1"/>
            <p:nvPr/>
          </p:nvSpPr>
          <p:spPr>
            <a:xfrm rot="16200000">
              <a:off x="-149799" y="1831912"/>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66" name="TextBox 65">
              <a:extLst>
                <a:ext uri="{FF2B5EF4-FFF2-40B4-BE49-F238E27FC236}">
                  <a16:creationId xmlns:a16="http://schemas.microsoft.com/office/drawing/2014/main" id="{9A0C7ECE-ED21-623F-CB59-A9E4B2BEB8E5}"/>
                </a:ext>
              </a:extLst>
            </p:cNvPr>
            <p:cNvSpPr txBox="1"/>
            <p:nvPr/>
          </p:nvSpPr>
          <p:spPr>
            <a:xfrm rot="16200000">
              <a:off x="-149799" y="3107093"/>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67" name="TextBox 66">
              <a:extLst>
                <a:ext uri="{FF2B5EF4-FFF2-40B4-BE49-F238E27FC236}">
                  <a16:creationId xmlns:a16="http://schemas.microsoft.com/office/drawing/2014/main" id="{D42C65D0-9CA9-830F-584A-E9B7702910BD}"/>
                </a:ext>
              </a:extLst>
            </p:cNvPr>
            <p:cNvSpPr txBox="1"/>
            <p:nvPr/>
          </p:nvSpPr>
          <p:spPr>
            <a:xfrm rot="16200000">
              <a:off x="-142804" y="4349297"/>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68" name="TextBox 67">
              <a:extLst>
                <a:ext uri="{FF2B5EF4-FFF2-40B4-BE49-F238E27FC236}">
                  <a16:creationId xmlns:a16="http://schemas.microsoft.com/office/drawing/2014/main" id="{4157361B-A717-335A-90F7-317CBB6ACF7F}"/>
                </a:ext>
              </a:extLst>
            </p:cNvPr>
            <p:cNvSpPr txBox="1"/>
            <p:nvPr/>
          </p:nvSpPr>
          <p:spPr>
            <a:xfrm rot="16200000">
              <a:off x="-142804" y="5624478"/>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70" name="TextBox 69">
              <a:extLst>
                <a:ext uri="{FF2B5EF4-FFF2-40B4-BE49-F238E27FC236}">
                  <a16:creationId xmlns:a16="http://schemas.microsoft.com/office/drawing/2014/main" id="{7ACAA381-7B84-64E0-C5EE-304C01641F87}"/>
                </a:ext>
              </a:extLst>
            </p:cNvPr>
            <p:cNvSpPr txBox="1"/>
            <p:nvPr/>
          </p:nvSpPr>
          <p:spPr>
            <a:xfrm rot="16200000">
              <a:off x="-1112024" y="2453215"/>
              <a:ext cx="245360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71" name="TextBox 70">
              <a:extLst>
                <a:ext uri="{FF2B5EF4-FFF2-40B4-BE49-F238E27FC236}">
                  <a16:creationId xmlns:a16="http://schemas.microsoft.com/office/drawing/2014/main" id="{B1AFACBE-ADEF-1A30-4A11-94680859E784}"/>
                </a:ext>
              </a:extLst>
            </p:cNvPr>
            <p:cNvSpPr txBox="1"/>
            <p:nvPr/>
          </p:nvSpPr>
          <p:spPr>
            <a:xfrm rot="16200000">
              <a:off x="-831129" y="4992214"/>
              <a:ext cx="188942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73" name="Left Brace 72">
              <a:extLst>
                <a:ext uri="{FF2B5EF4-FFF2-40B4-BE49-F238E27FC236}">
                  <a16:creationId xmlns:a16="http://schemas.microsoft.com/office/drawing/2014/main" id="{5FCE3B71-37DA-E35E-3D01-80DBF447DE89}"/>
                </a:ext>
              </a:extLst>
            </p:cNvPr>
            <p:cNvSpPr/>
            <p:nvPr/>
          </p:nvSpPr>
          <p:spPr>
            <a:xfrm>
              <a:off x="265543" y="1300421"/>
              <a:ext cx="141484" cy="2518097"/>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4" name="Left Brace 73">
              <a:extLst>
                <a:ext uri="{FF2B5EF4-FFF2-40B4-BE49-F238E27FC236}">
                  <a16:creationId xmlns:a16="http://schemas.microsoft.com/office/drawing/2014/main" id="{C315BB87-5D14-DDFD-3F37-693401061382}"/>
                </a:ext>
              </a:extLst>
            </p:cNvPr>
            <p:cNvSpPr/>
            <p:nvPr/>
          </p:nvSpPr>
          <p:spPr>
            <a:xfrm>
              <a:off x="271271" y="3848786"/>
              <a:ext cx="141484" cy="2518097"/>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5" name="TextBox 74">
              <a:extLst>
                <a:ext uri="{FF2B5EF4-FFF2-40B4-BE49-F238E27FC236}">
                  <a16:creationId xmlns:a16="http://schemas.microsoft.com/office/drawing/2014/main" id="{51A8277A-CAF3-5A87-BEF6-B4E30BCBF09C}"/>
                </a:ext>
              </a:extLst>
            </p:cNvPr>
            <p:cNvSpPr txBox="1"/>
            <p:nvPr/>
          </p:nvSpPr>
          <p:spPr>
            <a:xfrm rot="5400000">
              <a:off x="6590020" y="3655822"/>
              <a:ext cx="102327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sp>
          <p:nvSpPr>
            <p:cNvPr id="76" name="Rectangle 75">
              <a:extLst>
                <a:ext uri="{FF2B5EF4-FFF2-40B4-BE49-F238E27FC236}">
                  <a16:creationId xmlns:a16="http://schemas.microsoft.com/office/drawing/2014/main" id="{34E433D6-32B8-92D7-2B1C-56CA105D00A4}"/>
                </a:ext>
              </a:extLst>
            </p:cNvPr>
            <p:cNvSpPr/>
            <p:nvPr/>
          </p:nvSpPr>
          <p:spPr>
            <a:xfrm>
              <a:off x="1357616" y="1294097"/>
              <a:ext cx="4531078"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7" name="Rectangle 76">
              <a:extLst>
                <a:ext uri="{FF2B5EF4-FFF2-40B4-BE49-F238E27FC236}">
                  <a16:creationId xmlns:a16="http://schemas.microsoft.com/office/drawing/2014/main" id="{8BEB5968-3838-D4AA-87B6-4C5D6136D9E0}"/>
                </a:ext>
              </a:extLst>
            </p:cNvPr>
            <p:cNvSpPr/>
            <p:nvPr/>
          </p:nvSpPr>
          <p:spPr>
            <a:xfrm>
              <a:off x="1769208" y="1717358"/>
              <a:ext cx="4188376"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8" name="Rectangle 77">
              <a:extLst>
                <a:ext uri="{FF2B5EF4-FFF2-40B4-BE49-F238E27FC236}">
                  <a16:creationId xmlns:a16="http://schemas.microsoft.com/office/drawing/2014/main" id="{9BC42595-5DA8-989D-AFA3-F5826FC1E9EB}"/>
                </a:ext>
              </a:extLst>
            </p:cNvPr>
            <p:cNvSpPr/>
            <p:nvPr/>
          </p:nvSpPr>
          <p:spPr>
            <a:xfrm>
              <a:off x="2180423" y="2133757"/>
              <a:ext cx="3708271"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9" name="Rectangle 78">
              <a:extLst>
                <a:ext uri="{FF2B5EF4-FFF2-40B4-BE49-F238E27FC236}">
                  <a16:creationId xmlns:a16="http://schemas.microsoft.com/office/drawing/2014/main" id="{584CDD77-53C9-0EC5-44A5-0039ABD2631E}"/>
                </a:ext>
              </a:extLst>
            </p:cNvPr>
            <p:cNvSpPr/>
            <p:nvPr/>
          </p:nvSpPr>
          <p:spPr>
            <a:xfrm>
              <a:off x="2585244" y="2544115"/>
              <a:ext cx="333943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0" name="Rectangle 79">
              <a:extLst>
                <a:ext uri="{FF2B5EF4-FFF2-40B4-BE49-F238E27FC236}">
                  <a16:creationId xmlns:a16="http://schemas.microsoft.com/office/drawing/2014/main" id="{BD910464-7709-0E32-E341-D0F53B1302E5}"/>
                </a:ext>
              </a:extLst>
            </p:cNvPr>
            <p:cNvSpPr/>
            <p:nvPr/>
          </p:nvSpPr>
          <p:spPr>
            <a:xfrm>
              <a:off x="3000545" y="2972202"/>
              <a:ext cx="290076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1" name="Rectangle 80">
              <a:extLst>
                <a:ext uri="{FF2B5EF4-FFF2-40B4-BE49-F238E27FC236}">
                  <a16:creationId xmlns:a16="http://schemas.microsoft.com/office/drawing/2014/main" id="{1F89D702-9A56-2D4E-6799-2F94B442F6AC}"/>
                </a:ext>
              </a:extLst>
            </p:cNvPr>
            <p:cNvSpPr/>
            <p:nvPr/>
          </p:nvSpPr>
          <p:spPr>
            <a:xfrm>
              <a:off x="3413091" y="3389675"/>
              <a:ext cx="260683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2" name="Rectangle 81">
              <a:extLst>
                <a:ext uri="{FF2B5EF4-FFF2-40B4-BE49-F238E27FC236}">
                  <a16:creationId xmlns:a16="http://schemas.microsoft.com/office/drawing/2014/main" id="{1727D5B0-9A56-6462-E379-D0D4FE8C8999}"/>
                </a:ext>
              </a:extLst>
            </p:cNvPr>
            <p:cNvSpPr/>
            <p:nvPr/>
          </p:nvSpPr>
          <p:spPr>
            <a:xfrm>
              <a:off x="3829516" y="3804627"/>
              <a:ext cx="2079427"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3" name="Rectangle 82">
              <a:extLst>
                <a:ext uri="{FF2B5EF4-FFF2-40B4-BE49-F238E27FC236}">
                  <a16:creationId xmlns:a16="http://schemas.microsoft.com/office/drawing/2014/main" id="{D5BDB137-EDC4-F652-C1E4-FB64FC3CDBFA}"/>
                </a:ext>
              </a:extLst>
            </p:cNvPr>
            <p:cNvSpPr/>
            <p:nvPr/>
          </p:nvSpPr>
          <p:spPr>
            <a:xfrm>
              <a:off x="4242637" y="4224370"/>
              <a:ext cx="1682040"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4" name="Rectangle 83">
              <a:extLst>
                <a:ext uri="{FF2B5EF4-FFF2-40B4-BE49-F238E27FC236}">
                  <a16:creationId xmlns:a16="http://schemas.microsoft.com/office/drawing/2014/main" id="{757C03AB-AE17-C7D2-0344-EA0338E39015}"/>
                </a:ext>
              </a:extLst>
            </p:cNvPr>
            <p:cNvSpPr/>
            <p:nvPr/>
          </p:nvSpPr>
          <p:spPr>
            <a:xfrm>
              <a:off x="4647330" y="4649001"/>
              <a:ext cx="1277345"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5" name="Rectangle 84">
              <a:extLst>
                <a:ext uri="{FF2B5EF4-FFF2-40B4-BE49-F238E27FC236}">
                  <a16:creationId xmlns:a16="http://schemas.microsoft.com/office/drawing/2014/main" id="{CDBC146B-2F69-DF6C-6C57-CFF05BDCADB4}"/>
                </a:ext>
              </a:extLst>
            </p:cNvPr>
            <p:cNvSpPr/>
            <p:nvPr/>
          </p:nvSpPr>
          <p:spPr>
            <a:xfrm>
              <a:off x="5073795" y="5065605"/>
              <a:ext cx="82751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6" name="Rectangle 85">
              <a:extLst>
                <a:ext uri="{FF2B5EF4-FFF2-40B4-BE49-F238E27FC236}">
                  <a16:creationId xmlns:a16="http://schemas.microsoft.com/office/drawing/2014/main" id="{4B4C25F7-C764-EAFD-E2BB-8184598F3ECB}"/>
                </a:ext>
              </a:extLst>
            </p:cNvPr>
            <p:cNvSpPr/>
            <p:nvPr/>
          </p:nvSpPr>
          <p:spPr>
            <a:xfrm>
              <a:off x="5489665" y="5480293"/>
              <a:ext cx="560426"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402277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extBox 253">
            <a:extLst>
              <a:ext uri="{FF2B5EF4-FFF2-40B4-BE49-F238E27FC236}">
                <a16:creationId xmlns:a16="http://schemas.microsoft.com/office/drawing/2014/main" id="{0D4CB6F9-7EE7-F197-B307-29627495FF24}"/>
              </a:ext>
            </a:extLst>
          </p:cNvPr>
          <p:cNvSpPr txBox="1"/>
          <p:nvPr/>
        </p:nvSpPr>
        <p:spPr>
          <a:xfrm>
            <a:off x="1396162" y="7624309"/>
            <a:ext cx="3973506" cy="59400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9. Average Correlation Matrix (Task x Outcome Measure x Viewing Duration). </a:t>
            </a:r>
            <a:r>
              <a:rPr lang="en-US" sz="900" dirty="0">
                <a:latin typeface="Arial" panose="020B0604020202020204" pitchFamily="34" charset="0"/>
                <a:cs typeface="Arial" panose="020B0604020202020204" pitchFamily="34" charset="0"/>
              </a:rPr>
              <a:t>XX 5,000 on each side </a:t>
            </a:r>
          </a:p>
          <a:p>
            <a:endParaRPr lang="en-US" sz="900" dirty="0">
              <a:latin typeface="Arial" panose="020B0604020202020204" pitchFamily="34" charset="0"/>
              <a:cs typeface="Arial" panose="020B0604020202020204" pitchFamily="34" charset="0"/>
            </a:endParaRPr>
          </a:p>
          <a:p>
            <a:endParaRPr lang="en-US" sz="560" b="1"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EE246228-431F-914B-BBB5-505CE057514E}"/>
              </a:ext>
            </a:extLst>
          </p:cNvPr>
          <p:cNvGrpSpPr/>
          <p:nvPr/>
        </p:nvGrpSpPr>
        <p:grpSpPr>
          <a:xfrm>
            <a:off x="745724" y="2776758"/>
            <a:ext cx="5501311" cy="4374028"/>
            <a:chOff x="745724" y="2776758"/>
            <a:chExt cx="5501311" cy="4374028"/>
          </a:xfrm>
        </p:grpSpPr>
        <p:sp>
          <p:nvSpPr>
            <p:cNvPr id="132" name="TextBox 131">
              <a:extLst>
                <a:ext uri="{FF2B5EF4-FFF2-40B4-BE49-F238E27FC236}">
                  <a16:creationId xmlns:a16="http://schemas.microsoft.com/office/drawing/2014/main" id="{AD9702B1-DCE2-3415-D5D4-BEF1FF438367}"/>
                </a:ext>
              </a:extLst>
            </p:cNvPr>
            <p:cNvSpPr txBox="1"/>
            <p:nvPr/>
          </p:nvSpPr>
          <p:spPr>
            <a:xfrm>
              <a:off x="2264814" y="6812232"/>
              <a:ext cx="2453608"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Discrimination</a:t>
              </a:r>
            </a:p>
          </p:txBody>
        </p:sp>
        <p:grpSp>
          <p:nvGrpSpPr>
            <p:cNvPr id="3" name="Group 2">
              <a:extLst>
                <a:ext uri="{FF2B5EF4-FFF2-40B4-BE49-F238E27FC236}">
                  <a16:creationId xmlns:a16="http://schemas.microsoft.com/office/drawing/2014/main" id="{801D7F93-91EE-D440-BF78-53F0C05B5623}"/>
                </a:ext>
              </a:extLst>
            </p:cNvPr>
            <p:cNvGrpSpPr/>
            <p:nvPr/>
          </p:nvGrpSpPr>
          <p:grpSpPr>
            <a:xfrm>
              <a:off x="745724" y="2776758"/>
              <a:ext cx="5501311" cy="4036649"/>
              <a:chOff x="1241868" y="3714544"/>
              <a:chExt cx="4367859" cy="3098858"/>
            </a:xfrm>
          </p:grpSpPr>
          <p:sp>
            <p:nvSpPr>
              <p:cNvPr id="171" name="TextBox 170">
                <a:extLst>
                  <a:ext uri="{FF2B5EF4-FFF2-40B4-BE49-F238E27FC236}">
                    <a16:creationId xmlns:a16="http://schemas.microsoft.com/office/drawing/2014/main" id="{9371E654-9D00-04C0-9F4A-D148891B9C2D}"/>
                  </a:ext>
                </a:extLst>
              </p:cNvPr>
              <p:cNvSpPr txBox="1"/>
              <p:nvPr/>
            </p:nvSpPr>
            <p:spPr>
              <a:xfrm>
                <a:off x="2227372" y="6501211"/>
                <a:ext cx="1268626"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Percent Correct</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3462087" y="6502127"/>
                <a:ext cx="1268626"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Response Time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2241942" y="6324150"/>
                <a:ext cx="2463353" cy="193534"/>
                <a:chOff x="7175125" y="27917971"/>
                <a:chExt cx="10982142" cy="619666"/>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574630" y="25522579"/>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142207" y="25518465"/>
                  <a:ext cx="615553" cy="5414566"/>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dirty="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3397508" y="5505612"/>
                <a:ext cx="137241" cy="247833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 name="TextBox 6">
                <a:extLst>
                  <a:ext uri="{FF2B5EF4-FFF2-40B4-BE49-F238E27FC236}">
                    <a16:creationId xmlns:a16="http://schemas.microsoft.com/office/drawing/2014/main" id="{66E2B30A-A57C-0919-3C12-EEDB0CC9291F}"/>
                  </a:ext>
                </a:extLst>
              </p:cNvPr>
              <p:cNvSpPr txBox="1"/>
              <p:nvPr/>
            </p:nvSpPr>
            <p:spPr>
              <a:xfrm>
                <a:off x="2234993" y="6212242"/>
                <a:ext cx="38683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125</a:t>
                </a:r>
              </a:p>
            </p:txBody>
          </p:sp>
          <p:sp>
            <p:nvSpPr>
              <p:cNvPr id="8" name="TextBox 7">
                <a:extLst>
                  <a:ext uri="{FF2B5EF4-FFF2-40B4-BE49-F238E27FC236}">
                    <a16:creationId xmlns:a16="http://schemas.microsoft.com/office/drawing/2014/main" id="{0D73BC14-72ED-8D55-A30C-1826198BB4F8}"/>
                  </a:ext>
                </a:extLst>
              </p:cNvPr>
              <p:cNvSpPr txBox="1"/>
              <p:nvPr/>
            </p:nvSpPr>
            <p:spPr>
              <a:xfrm>
                <a:off x="2655783" y="6207804"/>
                <a:ext cx="38683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250</a:t>
                </a:r>
              </a:p>
            </p:txBody>
          </p:sp>
          <p:sp>
            <p:nvSpPr>
              <p:cNvPr id="9" name="TextBox 8">
                <a:extLst>
                  <a:ext uri="{FF2B5EF4-FFF2-40B4-BE49-F238E27FC236}">
                    <a16:creationId xmlns:a16="http://schemas.microsoft.com/office/drawing/2014/main" id="{97B3ED87-A187-F9D5-B465-5698682EB0F5}"/>
                  </a:ext>
                </a:extLst>
              </p:cNvPr>
              <p:cNvSpPr txBox="1"/>
              <p:nvPr/>
            </p:nvSpPr>
            <p:spPr>
              <a:xfrm>
                <a:off x="3033977" y="6212242"/>
                <a:ext cx="45922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1000</a:t>
                </a:r>
              </a:p>
            </p:txBody>
          </p:sp>
          <p:sp>
            <p:nvSpPr>
              <p:cNvPr id="10" name="TextBox 9">
                <a:extLst>
                  <a:ext uri="{FF2B5EF4-FFF2-40B4-BE49-F238E27FC236}">
                    <a16:creationId xmlns:a16="http://schemas.microsoft.com/office/drawing/2014/main" id="{AF48B071-7F91-0ECD-647E-2D4023B92058}"/>
                  </a:ext>
                </a:extLst>
              </p:cNvPr>
              <p:cNvSpPr txBox="1"/>
              <p:nvPr/>
            </p:nvSpPr>
            <p:spPr>
              <a:xfrm>
                <a:off x="3491528" y="6206170"/>
                <a:ext cx="38683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125</a:t>
                </a:r>
              </a:p>
            </p:txBody>
          </p:sp>
          <p:sp>
            <p:nvSpPr>
              <p:cNvPr id="11" name="TextBox 10">
                <a:extLst>
                  <a:ext uri="{FF2B5EF4-FFF2-40B4-BE49-F238E27FC236}">
                    <a16:creationId xmlns:a16="http://schemas.microsoft.com/office/drawing/2014/main" id="{631A6921-F4B2-BB82-6305-772DB96BEAD2}"/>
                  </a:ext>
                </a:extLst>
              </p:cNvPr>
              <p:cNvSpPr txBox="1"/>
              <p:nvPr/>
            </p:nvSpPr>
            <p:spPr>
              <a:xfrm>
                <a:off x="3913249" y="6206170"/>
                <a:ext cx="38683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250</a:t>
                </a:r>
              </a:p>
            </p:txBody>
          </p:sp>
          <p:sp>
            <p:nvSpPr>
              <p:cNvPr id="12" name="TextBox 11">
                <a:extLst>
                  <a:ext uri="{FF2B5EF4-FFF2-40B4-BE49-F238E27FC236}">
                    <a16:creationId xmlns:a16="http://schemas.microsoft.com/office/drawing/2014/main" id="{FAFFB8AD-829B-F92F-32D0-82BE367E51EE}"/>
                  </a:ext>
                </a:extLst>
              </p:cNvPr>
              <p:cNvSpPr txBox="1"/>
              <p:nvPr/>
            </p:nvSpPr>
            <p:spPr>
              <a:xfrm>
                <a:off x="4289940" y="6206321"/>
                <a:ext cx="45922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1000</a:t>
                </a:r>
              </a:p>
            </p:txBody>
          </p:sp>
          <p:sp>
            <p:nvSpPr>
              <p:cNvPr id="48" name="TextBox 47">
                <a:extLst>
                  <a:ext uri="{FF2B5EF4-FFF2-40B4-BE49-F238E27FC236}">
                    <a16:creationId xmlns:a16="http://schemas.microsoft.com/office/drawing/2014/main" id="{126F660F-D657-E126-F0B6-AD1E2B9FB40D}"/>
                  </a:ext>
                </a:extLst>
              </p:cNvPr>
              <p:cNvSpPr txBox="1"/>
              <p:nvPr/>
            </p:nvSpPr>
            <p:spPr>
              <a:xfrm rot="16200000">
                <a:off x="1899157" y="3823576"/>
                <a:ext cx="38683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125</a:t>
                </a:r>
              </a:p>
            </p:txBody>
          </p:sp>
          <p:sp>
            <p:nvSpPr>
              <p:cNvPr id="49" name="TextBox 48">
                <a:extLst>
                  <a:ext uri="{FF2B5EF4-FFF2-40B4-BE49-F238E27FC236}">
                    <a16:creationId xmlns:a16="http://schemas.microsoft.com/office/drawing/2014/main" id="{AAD1BBD2-F06A-53D5-FB54-4188EB157509}"/>
                  </a:ext>
                </a:extLst>
              </p:cNvPr>
              <p:cNvSpPr txBox="1"/>
              <p:nvPr/>
            </p:nvSpPr>
            <p:spPr>
              <a:xfrm rot="16200000">
                <a:off x="1899157" y="4242203"/>
                <a:ext cx="38683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250</a:t>
                </a:r>
              </a:p>
            </p:txBody>
          </p:sp>
          <p:sp>
            <p:nvSpPr>
              <p:cNvPr id="50" name="TextBox 49">
                <a:extLst>
                  <a:ext uri="{FF2B5EF4-FFF2-40B4-BE49-F238E27FC236}">
                    <a16:creationId xmlns:a16="http://schemas.microsoft.com/office/drawing/2014/main" id="{E793DA80-BA16-238C-A9AC-05459C7F8C04}"/>
                  </a:ext>
                </a:extLst>
              </p:cNvPr>
              <p:cNvSpPr txBox="1"/>
              <p:nvPr/>
            </p:nvSpPr>
            <p:spPr>
              <a:xfrm rot="16200000">
                <a:off x="1863738" y="4649705"/>
                <a:ext cx="45922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1000</a:t>
                </a:r>
              </a:p>
            </p:txBody>
          </p:sp>
          <p:sp>
            <p:nvSpPr>
              <p:cNvPr id="51" name="TextBox 50">
                <a:extLst>
                  <a:ext uri="{FF2B5EF4-FFF2-40B4-BE49-F238E27FC236}">
                    <a16:creationId xmlns:a16="http://schemas.microsoft.com/office/drawing/2014/main" id="{9B8A36C4-B57C-B00C-6A70-36A183C1C243}"/>
                  </a:ext>
                </a:extLst>
              </p:cNvPr>
              <p:cNvSpPr txBox="1"/>
              <p:nvPr/>
            </p:nvSpPr>
            <p:spPr>
              <a:xfrm rot="16200000">
                <a:off x="1904255" y="5076990"/>
                <a:ext cx="38683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125</a:t>
                </a:r>
              </a:p>
            </p:txBody>
          </p:sp>
          <p:sp>
            <p:nvSpPr>
              <p:cNvPr id="52" name="TextBox 51">
                <a:extLst>
                  <a:ext uri="{FF2B5EF4-FFF2-40B4-BE49-F238E27FC236}">
                    <a16:creationId xmlns:a16="http://schemas.microsoft.com/office/drawing/2014/main" id="{67F7F357-D28D-2EBD-06B1-85B947E6AFDD}"/>
                  </a:ext>
                </a:extLst>
              </p:cNvPr>
              <p:cNvSpPr txBox="1"/>
              <p:nvPr/>
            </p:nvSpPr>
            <p:spPr>
              <a:xfrm rot="16200000">
                <a:off x="1904255" y="5495619"/>
                <a:ext cx="38683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250</a:t>
                </a:r>
              </a:p>
            </p:txBody>
          </p:sp>
          <p:sp>
            <p:nvSpPr>
              <p:cNvPr id="53" name="TextBox 52">
                <a:extLst>
                  <a:ext uri="{FF2B5EF4-FFF2-40B4-BE49-F238E27FC236}">
                    <a16:creationId xmlns:a16="http://schemas.microsoft.com/office/drawing/2014/main" id="{E294B837-FE63-62DB-5EBD-85A821F19029}"/>
                  </a:ext>
                </a:extLst>
              </p:cNvPr>
              <p:cNvSpPr txBox="1"/>
              <p:nvPr/>
            </p:nvSpPr>
            <p:spPr>
              <a:xfrm rot="16200000">
                <a:off x="1868836" y="5903119"/>
                <a:ext cx="45922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1000</a:t>
                </a:r>
              </a:p>
            </p:txBody>
          </p:sp>
          <p:sp>
            <p:nvSpPr>
              <p:cNvPr id="61" name="Left Brace 60">
                <a:extLst>
                  <a:ext uri="{FF2B5EF4-FFF2-40B4-BE49-F238E27FC236}">
                    <a16:creationId xmlns:a16="http://schemas.microsoft.com/office/drawing/2014/main" id="{C1103692-8E71-B6B6-6BDA-96FB59F323A1}"/>
                  </a:ext>
                </a:extLst>
              </p:cNvPr>
              <p:cNvSpPr/>
              <p:nvPr/>
            </p:nvSpPr>
            <p:spPr>
              <a:xfrm>
                <a:off x="1877619" y="3727032"/>
                <a:ext cx="137241" cy="1220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2" name="Left Brace 61">
                <a:extLst>
                  <a:ext uri="{FF2B5EF4-FFF2-40B4-BE49-F238E27FC236}">
                    <a16:creationId xmlns:a16="http://schemas.microsoft.com/office/drawing/2014/main" id="{267455BD-EE5C-13C2-C866-82E3016E199C}"/>
                  </a:ext>
                </a:extLst>
              </p:cNvPr>
              <p:cNvSpPr/>
              <p:nvPr/>
            </p:nvSpPr>
            <p:spPr>
              <a:xfrm>
                <a:off x="1877619" y="5003238"/>
                <a:ext cx="137241" cy="1202932"/>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7" name="TextBox 66">
                <a:extLst>
                  <a:ext uri="{FF2B5EF4-FFF2-40B4-BE49-F238E27FC236}">
                    <a16:creationId xmlns:a16="http://schemas.microsoft.com/office/drawing/2014/main" id="{D42C65D0-9CA9-830F-584A-E9B7702910BD}"/>
                  </a:ext>
                </a:extLst>
              </p:cNvPr>
              <p:cNvSpPr txBox="1"/>
              <p:nvPr/>
            </p:nvSpPr>
            <p:spPr>
              <a:xfrm rot="16200000">
                <a:off x="1123981" y="4245002"/>
                <a:ext cx="1268626"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Percent Correct</a:t>
                </a:r>
              </a:p>
            </p:txBody>
          </p:sp>
          <p:sp>
            <p:nvSpPr>
              <p:cNvPr id="68" name="TextBox 67">
                <a:extLst>
                  <a:ext uri="{FF2B5EF4-FFF2-40B4-BE49-F238E27FC236}">
                    <a16:creationId xmlns:a16="http://schemas.microsoft.com/office/drawing/2014/main" id="{4157361B-A717-335A-90F7-317CBB6ACF7F}"/>
                  </a:ext>
                </a:extLst>
              </p:cNvPr>
              <p:cNvSpPr txBox="1"/>
              <p:nvPr/>
            </p:nvSpPr>
            <p:spPr>
              <a:xfrm rot="16200000">
                <a:off x="1123981" y="5514869"/>
                <a:ext cx="1268626"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Response Time</a:t>
                </a:r>
              </a:p>
            </p:txBody>
          </p:sp>
          <p:sp>
            <p:nvSpPr>
              <p:cNvPr id="71" name="TextBox 70">
                <a:extLst>
                  <a:ext uri="{FF2B5EF4-FFF2-40B4-BE49-F238E27FC236}">
                    <a16:creationId xmlns:a16="http://schemas.microsoft.com/office/drawing/2014/main" id="{B1AFACBE-ADEF-1A30-4A11-94680859E784}"/>
                  </a:ext>
                </a:extLst>
              </p:cNvPr>
              <p:cNvSpPr txBox="1"/>
              <p:nvPr/>
            </p:nvSpPr>
            <p:spPr>
              <a:xfrm rot="16200000">
                <a:off x="435656" y="4871044"/>
                <a:ext cx="188942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Verbal Estimate</a:t>
                </a:r>
              </a:p>
            </p:txBody>
          </p:sp>
          <p:sp>
            <p:nvSpPr>
              <p:cNvPr id="74" name="Left Brace 73">
                <a:extLst>
                  <a:ext uri="{FF2B5EF4-FFF2-40B4-BE49-F238E27FC236}">
                    <a16:creationId xmlns:a16="http://schemas.microsoft.com/office/drawing/2014/main" id="{C315BB87-5D14-DDFD-3F37-693401061382}"/>
                  </a:ext>
                </a:extLst>
              </p:cNvPr>
              <p:cNvSpPr/>
              <p:nvPr/>
            </p:nvSpPr>
            <p:spPr>
              <a:xfrm>
                <a:off x="1538056" y="3727617"/>
                <a:ext cx="141484" cy="2482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pic>
            <p:nvPicPr>
              <p:cNvPr id="6" name="Picture 5" descr="A picture containing colorfulness, screenshot, rectangle, square&#10;&#10;Description automatically generated">
                <a:extLst>
                  <a:ext uri="{FF2B5EF4-FFF2-40B4-BE49-F238E27FC236}">
                    <a16:creationId xmlns:a16="http://schemas.microsoft.com/office/drawing/2014/main" id="{DB311853-B04F-3250-FD2D-D0FB64CB2A85}"/>
                  </a:ext>
                </a:extLst>
              </p:cNvPr>
              <p:cNvPicPr>
                <a:picLocks noChangeAspect="1"/>
              </p:cNvPicPr>
              <p:nvPr/>
            </p:nvPicPr>
            <p:blipFill rotWithShape="1">
              <a:blip r:embed="rId3"/>
              <a:srcRect l="77757" t="18445" r="15759" b="18573"/>
              <a:stretch/>
            </p:blipFill>
            <p:spPr>
              <a:xfrm>
                <a:off x="4779846" y="3714920"/>
                <a:ext cx="255830" cy="2515315"/>
              </a:xfrm>
              <a:prstGeom prst="rect">
                <a:avLst/>
              </a:prstGeom>
            </p:spPr>
          </p:pic>
          <p:sp>
            <p:nvSpPr>
              <p:cNvPr id="21" name="TextBox 20">
                <a:extLst>
                  <a:ext uri="{FF2B5EF4-FFF2-40B4-BE49-F238E27FC236}">
                    <a16:creationId xmlns:a16="http://schemas.microsoft.com/office/drawing/2014/main" id="{E4216863-E6B8-88E2-EC2E-83E941A0ABB0}"/>
                  </a:ext>
                </a:extLst>
              </p:cNvPr>
              <p:cNvSpPr txBox="1"/>
              <p:nvPr/>
            </p:nvSpPr>
            <p:spPr>
              <a:xfrm>
                <a:off x="4954239" y="3903018"/>
                <a:ext cx="323394"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0.8</a:t>
                </a:r>
              </a:p>
            </p:txBody>
          </p:sp>
          <p:sp>
            <p:nvSpPr>
              <p:cNvPr id="22" name="TextBox 21">
                <a:extLst>
                  <a:ext uri="{FF2B5EF4-FFF2-40B4-BE49-F238E27FC236}">
                    <a16:creationId xmlns:a16="http://schemas.microsoft.com/office/drawing/2014/main" id="{E29BB69E-5C65-77F0-2038-5F5168FB908A}"/>
                  </a:ext>
                </a:extLst>
              </p:cNvPr>
              <p:cNvSpPr txBox="1"/>
              <p:nvPr/>
            </p:nvSpPr>
            <p:spPr>
              <a:xfrm>
                <a:off x="4949583" y="4394239"/>
                <a:ext cx="413028"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0.4</a:t>
                </a:r>
              </a:p>
            </p:txBody>
          </p:sp>
          <p:sp>
            <p:nvSpPr>
              <p:cNvPr id="23" name="TextBox 22">
                <a:extLst>
                  <a:ext uri="{FF2B5EF4-FFF2-40B4-BE49-F238E27FC236}">
                    <a16:creationId xmlns:a16="http://schemas.microsoft.com/office/drawing/2014/main" id="{341DE1C0-13A4-2209-FF5D-E714B0A20CE9}"/>
                  </a:ext>
                </a:extLst>
              </p:cNvPr>
              <p:cNvSpPr txBox="1"/>
              <p:nvPr/>
            </p:nvSpPr>
            <p:spPr>
              <a:xfrm>
                <a:off x="4949583" y="4892489"/>
                <a:ext cx="413028"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0</a:t>
                </a:r>
              </a:p>
            </p:txBody>
          </p:sp>
          <p:sp>
            <p:nvSpPr>
              <p:cNvPr id="24" name="TextBox 23">
                <a:extLst>
                  <a:ext uri="{FF2B5EF4-FFF2-40B4-BE49-F238E27FC236}">
                    <a16:creationId xmlns:a16="http://schemas.microsoft.com/office/drawing/2014/main" id="{5FD11F0E-2BAC-07B6-F458-EDE37F3F7BF7}"/>
                  </a:ext>
                </a:extLst>
              </p:cNvPr>
              <p:cNvSpPr txBox="1"/>
              <p:nvPr/>
            </p:nvSpPr>
            <p:spPr>
              <a:xfrm>
                <a:off x="4946285" y="5380648"/>
                <a:ext cx="505275"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- 0.4</a:t>
                </a:r>
              </a:p>
            </p:txBody>
          </p:sp>
          <p:sp>
            <p:nvSpPr>
              <p:cNvPr id="25" name="TextBox 24">
                <a:extLst>
                  <a:ext uri="{FF2B5EF4-FFF2-40B4-BE49-F238E27FC236}">
                    <a16:creationId xmlns:a16="http://schemas.microsoft.com/office/drawing/2014/main" id="{744CDC83-8FE8-8420-1E99-1F915953C1F9}"/>
                  </a:ext>
                </a:extLst>
              </p:cNvPr>
              <p:cNvSpPr txBox="1"/>
              <p:nvPr/>
            </p:nvSpPr>
            <p:spPr>
              <a:xfrm>
                <a:off x="4950779" y="5874888"/>
                <a:ext cx="520449"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- 0.8</a:t>
                </a:r>
              </a:p>
            </p:txBody>
          </p:sp>
          <p:sp>
            <p:nvSpPr>
              <p:cNvPr id="26" name="TextBox 25">
                <a:extLst>
                  <a:ext uri="{FF2B5EF4-FFF2-40B4-BE49-F238E27FC236}">
                    <a16:creationId xmlns:a16="http://schemas.microsoft.com/office/drawing/2014/main" id="{CDDF339E-FCE3-C8E3-F8E0-9F77D1A3D614}"/>
                  </a:ext>
                </a:extLst>
              </p:cNvPr>
              <p:cNvSpPr txBox="1"/>
              <p:nvPr/>
            </p:nvSpPr>
            <p:spPr>
              <a:xfrm>
                <a:off x="4976019" y="4708536"/>
                <a:ext cx="498596"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 0.16</a:t>
                </a:r>
              </a:p>
            </p:txBody>
          </p:sp>
          <p:sp>
            <p:nvSpPr>
              <p:cNvPr id="27" name="TextBox 26">
                <a:extLst>
                  <a:ext uri="{FF2B5EF4-FFF2-40B4-BE49-F238E27FC236}">
                    <a16:creationId xmlns:a16="http://schemas.microsoft.com/office/drawing/2014/main" id="{2304D7F4-0527-6BB0-4BC4-3FE99F6D49EC}"/>
                  </a:ext>
                </a:extLst>
              </p:cNvPr>
              <p:cNvSpPr txBox="1"/>
              <p:nvPr/>
            </p:nvSpPr>
            <p:spPr>
              <a:xfrm>
                <a:off x="5241003" y="4703286"/>
                <a:ext cx="201303" cy="224461"/>
              </a:xfrm>
              <a:prstGeom prst="rect">
                <a:avLst/>
              </a:prstGeom>
              <a:noFill/>
              <a:ln>
                <a:noFill/>
              </a:ln>
            </p:spPr>
            <p:txBody>
              <a:bodyPr wrap="square" rtlCol="0">
                <a:spAutoFit/>
              </a:bodyPr>
              <a:lstStyle/>
              <a:p>
                <a:r>
                  <a:rPr lang="en-US" sz="1300" dirty="0">
                    <a:latin typeface="Arial" panose="020B0604020202020204" pitchFamily="34" charset="0"/>
                    <a:cs typeface="Arial" panose="020B0604020202020204" pitchFamily="34" charset="0"/>
                  </a:rPr>
                  <a:t>*</a:t>
                </a:r>
              </a:p>
            </p:txBody>
          </p:sp>
          <p:sp>
            <p:nvSpPr>
              <p:cNvPr id="28" name="TextBox 27">
                <a:extLst>
                  <a:ext uri="{FF2B5EF4-FFF2-40B4-BE49-F238E27FC236}">
                    <a16:creationId xmlns:a16="http://schemas.microsoft.com/office/drawing/2014/main" id="{F05FA2FE-3D34-88C5-6BD0-47D5F05134D2}"/>
                  </a:ext>
                </a:extLst>
              </p:cNvPr>
              <p:cNvSpPr txBox="1"/>
              <p:nvPr/>
            </p:nvSpPr>
            <p:spPr>
              <a:xfrm>
                <a:off x="4976019" y="5106590"/>
                <a:ext cx="597144"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 - 0.16</a:t>
                </a:r>
              </a:p>
            </p:txBody>
          </p:sp>
          <p:sp>
            <p:nvSpPr>
              <p:cNvPr id="29" name="TextBox 28">
                <a:extLst>
                  <a:ext uri="{FF2B5EF4-FFF2-40B4-BE49-F238E27FC236}">
                    <a16:creationId xmlns:a16="http://schemas.microsoft.com/office/drawing/2014/main" id="{FA8D2A9D-4F6A-27E0-3029-B94C775EE24A}"/>
                  </a:ext>
                </a:extLst>
              </p:cNvPr>
              <p:cNvSpPr txBox="1"/>
              <p:nvPr/>
            </p:nvSpPr>
            <p:spPr>
              <a:xfrm>
                <a:off x="5244230" y="5102833"/>
                <a:ext cx="201303" cy="224461"/>
              </a:xfrm>
              <a:prstGeom prst="rect">
                <a:avLst/>
              </a:prstGeom>
              <a:noFill/>
              <a:ln>
                <a:noFill/>
              </a:ln>
            </p:spPr>
            <p:txBody>
              <a:bodyPr wrap="square" rtlCol="0">
                <a:spAutoFit/>
              </a:bodyPr>
              <a:lstStyle/>
              <a:p>
                <a:r>
                  <a:rPr lang="en-US" sz="1300" dirty="0">
                    <a:latin typeface="Arial" panose="020B0604020202020204" pitchFamily="34" charset="0"/>
                    <a:cs typeface="Arial" panose="020B0604020202020204" pitchFamily="34" charset="0"/>
                  </a:rPr>
                  <a:t>*</a:t>
                </a:r>
              </a:p>
            </p:txBody>
          </p:sp>
          <p:cxnSp>
            <p:nvCxnSpPr>
              <p:cNvPr id="41" name="Straight Connector 40">
                <a:extLst>
                  <a:ext uri="{FF2B5EF4-FFF2-40B4-BE49-F238E27FC236}">
                    <a16:creationId xmlns:a16="http://schemas.microsoft.com/office/drawing/2014/main" id="{5C0C661C-3FC1-A809-5D4C-B6233C235BFB}"/>
                  </a:ext>
                </a:extLst>
              </p:cNvPr>
              <p:cNvCxnSpPr>
                <a:cxnSpLocks/>
              </p:cNvCxnSpPr>
              <p:nvPr/>
            </p:nvCxnSpPr>
            <p:spPr>
              <a:xfrm>
                <a:off x="4802296" y="4781028"/>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EE9EB05-C50A-CEAA-2182-3BA94B2C5FEE}"/>
                  </a:ext>
                </a:extLst>
              </p:cNvPr>
              <p:cNvCxnSpPr>
                <a:cxnSpLocks/>
              </p:cNvCxnSpPr>
              <p:nvPr/>
            </p:nvCxnSpPr>
            <p:spPr>
              <a:xfrm>
                <a:off x="4802296" y="5186673"/>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BE9073D3-38AE-E044-80BB-A14777B1D452}"/>
                  </a:ext>
                </a:extLst>
              </p:cNvPr>
              <p:cNvPicPr>
                <a:picLocks noChangeAspect="1"/>
              </p:cNvPicPr>
              <p:nvPr/>
            </p:nvPicPr>
            <p:blipFill rotWithShape="1">
              <a:blip r:embed="rId4"/>
              <a:srcRect l="11964" t="34375" r="72085" b="50419"/>
              <a:stretch/>
            </p:blipFill>
            <p:spPr>
              <a:xfrm>
                <a:off x="2175126" y="3721022"/>
                <a:ext cx="1286353" cy="1226377"/>
              </a:xfrm>
              <a:prstGeom prst="rect">
                <a:avLst/>
              </a:prstGeom>
            </p:spPr>
          </p:pic>
          <p:pic>
            <p:nvPicPr>
              <p:cNvPr id="54" name="Picture 53">
                <a:extLst>
                  <a:ext uri="{FF2B5EF4-FFF2-40B4-BE49-F238E27FC236}">
                    <a16:creationId xmlns:a16="http://schemas.microsoft.com/office/drawing/2014/main" id="{53C8BE0F-2918-1147-AB30-45BB299426CD}"/>
                  </a:ext>
                </a:extLst>
              </p:cNvPr>
              <p:cNvPicPr>
                <a:picLocks noChangeAspect="1"/>
              </p:cNvPicPr>
              <p:nvPr/>
            </p:nvPicPr>
            <p:blipFill rotWithShape="1">
              <a:blip r:embed="rId4"/>
              <a:srcRect l="28133" t="49960" r="56607" b="35061"/>
              <a:stretch/>
            </p:blipFill>
            <p:spPr>
              <a:xfrm>
                <a:off x="3493193" y="3722311"/>
                <a:ext cx="1221953" cy="1226835"/>
              </a:xfrm>
              <a:prstGeom prst="rect">
                <a:avLst/>
              </a:prstGeom>
            </p:spPr>
          </p:pic>
          <p:pic>
            <p:nvPicPr>
              <p:cNvPr id="56" name="Picture 55">
                <a:extLst>
                  <a:ext uri="{FF2B5EF4-FFF2-40B4-BE49-F238E27FC236}">
                    <a16:creationId xmlns:a16="http://schemas.microsoft.com/office/drawing/2014/main" id="{0237BF3B-7F21-1643-9E56-7DC4782301E1}"/>
                  </a:ext>
                </a:extLst>
              </p:cNvPr>
              <p:cNvPicPr>
                <a:picLocks noChangeAspect="1"/>
              </p:cNvPicPr>
              <p:nvPr/>
            </p:nvPicPr>
            <p:blipFill rotWithShape="1">
              <a:blip r:embed="rId4"/>
              <a:srcRect l="11964" t="65340" r="72086" b="18741"/>
              <a:stretch/>
            </p:blipFill>
            <p:spPr>
              <a:xfrm>
                <a:off x="2178065" y="4978058"/>
                <a:ext cx="1286353" cy="1283810"/>
              </a:xfrm>
              <a:prstGeom prst="rect">
                <a:avLst/>
              </a:prstGeom>
            </p:spPr>
          </p:pic>
          <p:pic>
            <p:nvPicPr>
              <p:cNvPr id="57" name="Picture 56">
                <a:extLst>
                  <a:ext uri="{FF2B5EF4-FFF2-40B4-BE49-F238E27FC236}">
                    <a16:creationId xmlns:a16="http://schemas.microsoft.com/office/drawing/2014/main" id="{CFFDFA38-D1FE-1E4D-A11E-69A3E572C9FD}"/>
                  </a:ext>
                </a:extLst>
              </p:cNvPr>
              <p:cNvPicPr>
                <a:picLocks noChangeAspect="1"/>
              </p:cNvPicPr>
              <p:nvPr/>
            </p:nvPicPr>
            <p:blipFill rotWithShape="1">
              <a:blip r:embed="rId4"/>
              <a:srcRect l="43593" t="65293" r="41255" b="18742"/>
              <a:stretch/>
            </p:blipFill>
            <p:spPr>
              <a:xfrm>
                <a:off x="3486429" y="4973266"/>
                <a:ext cx="1221953" cy="1287518"/>
              </a:xfrm>
              <a:prstGeom prst="rect">
                <a:avLst/>
              </a:prstGeom>
            </p:spPr>
          </p:pic>
          <p:sp>
            <p:nvSpPr>
              <p:cNvPr id="2" name="TextBox 1">
                <a:extLst>
                  <a:ext uri="{FF2B5EF4-FFF2-40B4-BE49-F238E27FC236}">
                    <a16:creationId xmlns:a16="http://schemas.microsoft.com/office/drawing/2014/main" id="{F5D2359E-BC79-00DA-95BC-9CC2CF06BEF7}"/>
                  </a:ext>
                </a:extLst>
              </p:cNvPr>
              <p:cNvSpPr txBox="1"/>
              <p:nvPr/>
            </p:nvSpPr>
            <p:spPr>
              <a:xfrm rot="5400000">
                <a:off x="4488380" y="4871044"/>
                <a:ext cx="1965696"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grpSp>
      </p:grpSp>
    </p:spTree>
    <p:extLst>
      <p:ext uri="{BB962C8B-B14F-4D97-AF65-F5344CB8AC3E}">
        <p14:creationId xmlns:p14="http://schemas.microsoft.com/office/powerpoint/2010/main" val="798556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hotel room with a bed and chair&#10;&#10;Description automatically generated with low confidence">
            <a:extLst>
              <a:ext uri="{FF2B5EF4-FFF2-40B4-BE49-F238E27FC236}">
                <a16:creationId xmlns:a16="http://schemas.microsoft.com/office/drawing/2014/main" id="{0AEE8172-7EF5-AA70-ACA6-0C8DB6C2C446}"/>
              </a:ext>
            </a:extLst>
          </p:cNvPr>
          <p:cNvPicPr>
            <a:picLocks noChangeAspect="1"/>
          </p:cNvPicPr>
          <p:nvPr/>
        </p:nvPicPr>
        <p:blipFill>
          <a:blip r:embed="rId3"/>
          <a:stretch>
            <a:fillRect/>
          </a:stretch>
        </p:blipFill>
        <p:spPr>
          <a:xfrm>
            <a:off x="1184579" y="333818"/>
            <a:ext cx="4804741" cy="3488374"/>
          </a:xfrm>
          <a:prstGeom prst="rect">
            <a:avLst/>
          </a:prstGeom>
        </p:spPr>
      </p:pic>
      <p:pic>
        <p:nvPicPr>
          <p:cNvPr id="7" name="Picture 6" descr="A screenshot of a room&#10;&#10;Description automatically generated with low confidence">
            <a:extLst>
              <a:ext uri="{FF2B5EF4-FFF2-40B4-BE49-F238E27FC236}">
                <a16:creationId xmlns:a16="http://schemas.microsoft.com/office/drawing/2014/main" id="{43524E54-4D2B-51BE-3B50-17BA0E4773E4}"/>
              </a:ext>
            </a:extLst>
          </p:cNvPr>
          <p:cNvPicPr>
            <a:picLocks noChangeAspect="1"/>
          </p:cNvPicPr>
          <p:nvPr/>
        </p:nvPicPr>
        <p:blipFill>
          <a:blip r:embed="rId4"/>
          <a:stretch>
            <a:fillRect/>
          </a:stretch>
        </p:blipFill>
        <p:spPr>
          <a:xfrm>
            <a:off x="1184579" y="3996354"/>
            <a:ext cx="4804741" cy="3483437"/>
          </a:xfrm>
          <a:prstGeom prst="rect">
            <a:avLst/>
          </a:prstGeom>
        </p:spPr>
      </p:pic>
      <p:sp>
        <p:nvSpPr>
          <p:cNvPr id="14" name="Rectangle 13">
            <a:extLst>
              <a:ext uri="{FF2B5EF4-FFF2-40B4-BE49-F238E27FC236}">
                <a16:creationId xmlns:a16="http://schemas.microsoft.com/office/drawing/2014/main" id="{B9AA4E00-0DBF-D757-64FC-3DB4628374F2}"/>
              </a:ext>
            </a:extLst>
          </p:cNvPr>
          <p:cNvSpPr/>
          <p:nvPr/>
        </p:nvSpPr>
        <p:spPr>
          <a:xfrm>
            <a:off x="3791527" y="5305124"/>
            <a:ext cx="106218" cy="106218"/>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B1BC97EA-9112-C495-E10B-725822BDFC20}"/>
              </a:ext>
            </a:extLst>
          </p:cNvPr>
          <p:cNvCxnSpPr>
            <a:cxnSpLocks/>
          </p:cNvCxnSpPr>
          <p:nvPr/>
        </p:nvCxnSpPr>
        <p:spPr>
          <a:xfrm flipV="1">
            <a:off x="3788352" y="4752108"/>
            <a:ext cx="708923" cy="553016"/>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C93F8EF3-77B8-39DE-47A8-BEA6114A1962}"/>
              </a:ext>
            </a:extLst>
          </p:cNvPr>
          <p:cNvCxnSpPr>
            <a:cxnSpLocks/>
          </p:cNvCxnSpPr>
          <p:nvPr/>
        </p:nvCxnSpPr>
        <p:spPr>
          <a:xfrm>
            <a:off x="3788351" y="5410212"/>
            <a:ext cx="708648" cy="553015"/>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EBCC588-1D08-095E-DF15-EACE0448137E}"/>
              </a:ext>
            </a:extLst>
          </p:cNvPr>
          <p:cNvCxnSpPr>
            <a:cxnSpLocks/>
          </p:cNvCxnSpPr>
          <p:nvPr/>
        </p:nvCxnSpPr>
        <p:spPr>
          <a:xfrm>
            <a:off x="4503349" y="4752108"/>
            <a:ext cx="0" cy="121111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44" name="Rectangle 43">
            <a:extLst>
              <a:ext uri="{FF2B5EF4-FFF2-40B4-BE49-F238E27FC236}">
                <a16:creationId xmlns:a16="http://schemas.microsoft.com/office/drawing/2014/main" id="{2C4EA049-6915-9081-CFF5-C45F5FA3FC9E}"/>
              </a:ext>
            </a:extLst>
          </p:cNvPr>
          <p:cNvSpPr/>
          <p:nvPr/>
        </p:nvSpPr>
        <p:spPr>
          <a:xfrm>
            <a:off x="4499250" y="4749969"/>
            <a:ext cx="1354501" cy="1211120"/>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A023B519-6C17-08CD-B3C9-0089317FAD5D}"/>
              </a:ext>
            </a:extLst>
          </p:cNvPr>
          <p:cNvGrpSpPr/>
          <p:nvPr/>
        </p:nvGrpSpPr>
        <p:grpSpPr>
          <a:xfrm>
            <a:off x="4504474" y="4770092"/>
            <a:ext cx="1349271" cy="1188860"/>
            <a:chOff x="8593092" y="2859987"/>
            <a:chExt cx="3079877" cy="3081789"/>
          </a:xfrm>
        </p:grpSpPr>
        <p:pic>
          <p:nvPicPr>
            <p:cNvPr id="61" name="Picture 60" descr="A picture containing text&#10;&#10;Description automatically generated">
              <a:extLst>
                <a:ext uri="{FF2B5EF4-FFF2-40B4-BE49-F238E27FC236}">
                  <a16:creationId xmlns:a16="http://schemas.microsoft.com/office/drawing/2014/main" id="{334D435C-B0FB-BA65-E171-EFEC02B3FC82}"/>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62" name="Right Triangle 61">
              <a:extLst>
                <a:ext uri="{FF2B5EF4-FFF2-40B4-BE49-F238E27FC236}">
                  <a16:creationId xmlns:a16="http://schemas.microsoft.com/office/drawing/2014/main" id="{08B2BD0B-0556-B6BB-962F-FB122F275573}"/>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74452730-10D0-CA00-4DF7-93B93332587C}"/>
                </a:ext>
              </a:extLst>
            </p:cNvPr>
            <p:cNvSpPr txBox="1"/>
            <p:nvPr/>
          </p:nvSpPr>
          <p:spPr>
            <a:xfrm>
              <a:off x="8891422" y="2859987"/>
              <a:ext cx="875690"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N1</a:t>
              </a:r>
            </a:p>
          </p:txBody>
        </p:sp>
        <p:sp>
          <p:nvSpPr>
            <p:cNvPr id="65" name="TextBox 64">
              <a:extLst>
                <a:ext uri="{FF2B5EF4-FFF2-40B4-BE49-F238E27FC236}">
                  <a16:creationId xmlns:a16="http://schemas.microsoft.com/office/drawing/2014/main" id="{5FD5D439-F719-FE00-AB32-82B00501A959}"/>
                </a:ext>
              </a:extLst>
            </p:cNvPr>
            <p:cNvSpPr txBox="1"/>
            <p:nvPr/>
          </p:nvSpPr>
          <p:spPr>
            <a:xfrm>
              <a:off x="9891638" y="2866320"/>
              <a:ext cx="820813"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N2</a:t>
              </a:r>
              <a:endParaRPr lang="en-US" sz="500" dirty="0">
                <a:latin typeface="Menlo" panose="020B0609030804020204" pitchFamily="49" charset="0"/>
                <a:ea typeface="Menlo" panose="020B0609030804020204" pitchFamily="49" charset="0"/>
                <a:cs typeface="Menlo" panose="020B0609030804020204" pitchFamily="49" charset="0"/>
              </a:endParaRPr>
            </a:p>
          </p:txBody>
        </p:sp>
        <p:sp>
          <p:nvSpPr>
            <p:cNvPr id="66" name="Oval 65">
              <a:extLst>
                <a:ext uri="{FF2B5EF4-FFF2-40B4-BE49-F238E27FC236}">
                  <a16:creationId xmlns:a16="http://schemas.microsoft.com/office/drawing/2014/main" id="{EEDE59FD-F0AA-0045-23B4-9E2E913FE0CC}"/>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116C35D7-7F0E-8030-6954-D33DFC2B80B2}"/>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65AA3FFB-2FFA-63E2-089B-FEEEE1E3956C}"/>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DDA4AB3C-FE6E-6159-2115-D77AA1E1BF08}"/>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5228E2D0-7088-F305-264B-B96E24F96F18}"/>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0BDB6085-A3B8-63D4-1F31-E196EBB233A7}"/>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D4A13ACE-9881-8717-7C72-4A4A95A75B90}"/>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73" name="Oval 72">
              <a:extLst>
                <a:ext uri="{FF2B5EF4-FFF2-40B4-BE49-F238E27FC236}">
                  <a16:creationId xmlns:a16="http://schemas.microsoft.com/office/drawing/2014/main" id="{95BAA7B3-5CD7-9337-F361-554871D6F7A7}"/>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F51685AF-FCF1-0C60-9CB1-D1D79E85B04B}"/>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0" name="Straight Connector 79">
            <a:extLst>
              <a:ext uri="{FF2B5EF4-FFF2-40B4-BE49-F238E27FC236}">
                <a16:creationId xmlns:a16="http://schemas.microsoft.com/office/drawing/2014/main" id="{552EA6FE-4D79-F192-6A92-90E13C7E8330}"/>
              </a:ext>
            </a:extLst>
          </p:cNvPr>
          <p:cNvCxnSpPr>
            <a:stCxn id="66" idx="0"/>
            <a:endCxn id="71" idx="4"/>
          </p:cNvCxnSpPr>
          <p:nvPr/>
        </p:nvCxnSpPr>
        <p:spPr>
          <a:xfrm>
            <a:off x="4740884" y="4943464"/>
            <a:ext cx="1830"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3F58F030-88FF-19E1-DA30-A03CC721B150}"/>
              </a:ext>
            </a:extLst>
          </p:cNvPr>
          <p:cNvCxnSpPr/>
          <p:nvPr/>
        </p:nvCxnSpPr>
        <p:spPr>
          <a:xfrm>
            <a:off x="4741537" y="5372767"/>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393A4781-9644-5DAD-3E61-CD0DBF464156}"/>
              </a:ext>
            </a:extLst>
          </p:cNvPr>
          <p:cNvCxnSpPr/>
          <p:nvPr/>
        </p:nvCxnSpPr>
        <p:spPr>
          <a:xfrm>
            <a:off x="5638028" y="4955544"/>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45935B26-75FE-BEF1-FB1E-E38911802927}"/>
              </a:ext>
            </a:extLst>
          </p:cNvPr>
          <p:cNvCxnSpPr/>
          <p:nvPr/>
        </p:nvCxnSpPr>
        <p:spPr>
          <a:xfrm>
            <a:off x="5632800" y="5356863"/>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33A2629F-9CE9-3240-C784-1C3A034BC930}"/>
              </a:ext>
            </a:extLst>
          </p:cNvPr>
          <p:cNvCxnSpPr>
            <a:cxnSpLocks/>
            <a:stCxn id="71" idx="2"/>
          </p:cNvCxnSpPr>
          <p:nvPr/>
        </p:nvCxnSpPr>
        <p:spPr>
          <a:xfrm>
            <a:off x="4728995" y="5353392"/>
            <a:ext cx="445905"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B5578281-33BC-8585-33C2-3A556F66D88A}"/>
              </a:ext>
            </a:extLst>
          </p:cNvPr>
          <p:cNvCxnSpPr>
            <a:cxnSpLocks/>
          </p:cNvCxnSpPr>
          <p:nvPr/>
        </p:nvCxnSpPr>
        <p:spPr>
          <a:xfrm>
            <a:off x="4749102" y="5778094"/>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F793B069-D968-70D6-732A-1BD782EB481D}"/>
              </a:ext>
            </a:extLst>
          </p:cNvPr>
          <p:cNvCxnSpPr>
            <a:cxnSpLocks/>
          </p:cNvCxnSpPr>
          <p:nvPr/>
        </p:nvCxnSpPr>
        <p:spPr>
          <a:xfrm>
            <a:off x="5207926" y="5777707"/>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EBB22DD0-7E37-F3FB-F462-1E13BB937441}"/>
              </a:ext>
            </a:extLst>
          </p:cNvPr>
          <p:cNvCxnSpPr>
            <a:cxnSpLocks/>
          </p:cNvCxnSpPr>
          <p:nvPr/>
        </p:nvCxnSpPr>
        <p:spPr>
          <a:xfrm>
            <a:off x="5186338" y="5353391"/>
            <a:ext cx="446773"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41D3998B-F664-903E-78F0-05C387A7175E}"/>
              </a:ext>
            </a:extLst>
          </p:cNvPr>
          <p:cNvCxnSpPr>
            <a:cxnSpLocks/>
            <a:stCxn id="67" idx="2"/>
          </p:cNvCxnSpPr>
          <p:nvPr/>
        </p:nvCxnSpPr>
        <p:spPr>
          <a:xfrm flipV="1">
            <a:off x="5167084" y="4954313"/>
            <a:ext cx="463948" cy="203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EA50ED04-A2C8-07AB-CC4E-747A01F68336}"/>
              </a:ext>
            </a:extLst>
          </p:cNvPr>
          <p:cNvCxnSpPr>
            <a:cxnSpLocks/>
            <a:endCxn id="68" idx="3"/>
          </p:cNvCxnSpPr>
          <p:nvPr/>
        </p:nvCxnSpPr>
        <p:spPr>
          <a:xfrm flipV="1">
            <a:off x="5187986" y="4960866"/>
            <a:ext cx="450472" cy="392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121" name="TextBox 120">
            <a:extLst>
              <a:ext uri="{FF2B5EF4-FFF2-40B4-BE49-F238E27FC236}">
                <a16:creationId xmlns:a16="http://schemas.microsoft.com/office/drawing/2014/main" id="{360FB801-626E-CEB2-EE98-9E6E10FEDA96}"/>
              </a:ext>
            </a:extLst>
          </p:cNvPr>
          <p:cNvSpPr txBox="1"/>
          <p:nvPr/>
        </p:nvSpPr>
        <p:spPr>
          <a:xfrm>
            <a:off x="4749201" y="5334250"/>
            <a:ext cx="969041" cy="363689"/>
          </a:xfrm>
          <a:prstGeom prst="rect">
            <a:avLst/>
          </a:prstGeom>
          <a:noFill/>
        </p:spPr>
        <p:txBody>
          <a:bodyPr wrap="square" rtlCol="0">
            <a:spAutoFit/>
          </a:bodyPr>
          <a:lstStyle/>
          <a:p>
            <a:pPr algn="ctr"/>
            <a:r>
              <a:rPr lang="en-US" sz="600" dirty="0">
                <a:latin typeface="Menlo" panose="020B0609030804020204" pitchFamily="49" charset="0"/>
                <a:ea typeface="Menlo" panose="020B0609030804020204" pitchFamily="49" charset="0"/>
                <a:cs typeface="Menlo" panose="020B0609030804020204" pitchFamily="49" charset="0"/>
              </a:rPr>
              <a:t>POI</a:t>
            </a:r>
          </a:p>
          <a:p>
            <a:pPr algn="ctr"/>
            <a:r>
              <a:rPr lang="en-US" sz="500" dirty="0">
                <a:latin typeface="Menlo" panose="020B0609030804020204" pitchFamily="49" charset="0"/>
                <a:ea typeface="Menlo" panose="020B0609030804020204" pitchFamily="49" charset="0"/>
                <a:cs typeface="Menlo" panose="020B0609030804020204" pitchFamily="49" charset="0"/>
              </a:rPr>
              <a:t>   (x</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y</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depth)</a:t>
            </a:r>
          </a:p>
          <a:p>
            <a:pPr>
              <a:lnSpc>
                <a:spcPct val="150000"/>
              </a:lnSpc>
            </a:pPr>
            <a:endParaRPr lang="en-US" sz="500" dirty="0">
              <a:latin typeface="Menlo" panose="020B0609030804020204" pitchFamily="49" charset="0"/>
              <a:ea typeface="Menlo" panose="020B0609030804020204" pitchFamily="49" charset="0"/>
              <a:cs typeface="Menlo" panose="020B0609030804020204" pitchFamily="49" charset="0"/>
            </a:endParaRPr>
          </a:p>
        </p:txBody>
      </p:sp>
      <p:cxnSp>
        <p:nvCxnSpPr>
          <p:cNvPr id="122" name="Straight Connector 121">
            <a:extLst>
              <a:ext uri="{FF2B5EF4-FFF2-40B4-BE49-F238E27FC236}">
                <a16:creationId xmlns:a16="http://schemas.microsoft.com/office/drawing/2014/main" id="{12F5E2E1-F803-A457-CC7A-3B63BCED318A}"/>
              </a:ext>
            </a:extLst>
          </p:cNvPr>
          <p:cNvCxnSpPr>
            <a:cxnSpLocks/>
            <a:endCxn id="73" idx="2"/>
          </p:cNvCxnSpPr>
          <p:nvPr/>
        </p:nvCxnSpPr>
        <p:spPr>
          <a:xfrm>
            <a:off x="5401114" y="5583771"/>
            <a:ext cx="227838" cy="19001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9947DDC0-90EB-A7AB-5EAA-73A1B92CAD06}"/>
              </a:ext>
            </a:extLst>
          </p:cNvPr>
          <p:cNvCxnSpPr>
            <a:cxnSpLocks/>
          </p:cNvCxnSpPr>
          <p:nvPr/>
        </p:nvCxnSpPr>
        <p:spPr>
          <a:xfrm flipV="1">
            <a:off x="4747712" y="5588851"/>
            <a:ext cx="191251" cy="192090"/>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F7259EE7-A9D4-7478-1459-81FCCAE1B078}"/>
              </a:ext>
            </a:extLst>
          </p:cNvPr>
          <p:cNvCxnSpPr>
            <a:cxnSpLocks/>
          </p:cNvCxnSpPr>
          <p:nvPr/>
        </p:nvCxnSpPr>
        <p:spPr>
          <a:xfrm>
            <a:off x="5189844" y="5582946"/>
            <a:ext cx="2689" cy="195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89495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34801" y="5029200"/>
              <a:ext cx="0" cy="1777694"/>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74535"/>
              <a:ext cx="7209268" cy="0"/>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79246" y="5029200"/>
              <a:ext cx="0" cy="1777694"/>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657600" y="3725377"/>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9.82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657600" y="2463129"/>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4.41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445671" y="3725376"/>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1.76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765048" y="2463128"/>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2.64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280415" y="4166970"/>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4.58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2880360" y="5825982"/>
            <a:ext cx="3130683" cy="713016"/>
          </a:xfrm>
          <a:prstGeom prst="rect">
            <a:avLst/>
          </a:prstGeom>
          <a:noFill/>
        </p:spPr>
        <p:txBody>
          <a:bodyPr wrap="square" rtlCol="0">
            <a:spAutoFit/>
          </a:bodyPr>
          <a:lstStyle/>
          <a:p>
            <a:pPr algn="ct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11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11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11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11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11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spTree>
    <p:extLst>
      <p:ext uri="{BB962C8B-B14F-4D97-AF65-F5344CB8AC3E}">
        <p14:creationId xmlns:p14="http://schemas.microsoft.com/office/powerpoint/2010/main" val="546861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EA53CD-C571-BA9F-D51A-F953AA4B71F7}"/>
              </a:ext>
            </a:extLst>
          </p:cNvPr>
          <p:cNvGrpSpPr/>
          <p:nvPr/>
        </p:nvGrpSpPr>
        <p:grpSpPr>
          <a:xfrm>
            <a:off x="258483" y="4059186"/>
            <a:ext cx="4804742" cy="3392195"/>
            <a:chOff x="108779" y="1874520"/>
            <a:chExt cx="7024490" cy="5078678"/>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21963" y="503598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61470"/>
                <a:ext cx="7209269" cy="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79245" y="502920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657600" y="3725377"/>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9.82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657600" y="2463128"/>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4.41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446258" y="3702160"/>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1.76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765048" y="2463128"/>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2.64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280415" y="4166971"/>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4.58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2880359" y="5825982"/>
              <a:ext cx="3441428" cy="814067"/>
            </a:xfrm>
            <a:prstGeom prst="rect">
              <a:avLst/>
            </a:prstGeom>
            <a:noFill/>
          </p:spPr>
          <p:txBody>
            <a:bodyPr wrap="square" rtlCol="0">
              <a:spAutoFit/>
            </a:bodyPr>
            <a:lstStyle/>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grpSp>
      <p:grpSp>
        <p:nvGrpSpPr>
          <p:cNvPr id="55" name="Group 54">
            <a:extLst>
              <a:ext uri="{FF2B5EF4-FFF2-40B4-BE49-F238E27FC236}">
                <a16:creationId xmlns:a16="http://schemas.microsoft.com/office/drawing/2014/main" id="{5735219C-815D-26BB-F73F-617649C00C38}"/>
              </a:ext>
            </a:extLst>
          </p:cNvPr>
          <p:cNvGrpSpPr/>
          <p:nvPr/>
        </p:nvGrpSpPr>
        <p:grpSpPr>
          <a:xfrm>
            <a:off x="293696" y="469947"/>
            <a:ext cx="4804741" cy="3483437"/>
            <a:chOff x="875531" y="960033"/>
            <a:chExt cx="4804741" cy="3483437"/>
          </a:xfrm>
        </p:grpSpPr>
        <p:pic>
          <p:nvPicPr>
            <p:cNvPr id="7" name="Picture 6" descr="A screenshot of a room&#10;&#10;Description automatically generated with low confidence">
              <a:extLst>
                <a:ext uri="{FF2B5EF4-FFF2-40B4-BE49-F238E27FC236}">
                  <a16:creationId xmlns:a16="http://schemas.microsoft.com/office/drawing/2014/main" id="{D17A19C1-1FEE-E5E7-8FA2-B746E6AA2842}"/>
                </a:ext>
              </a:extLst>
            </p:cNvPr>
            <p:cNvPicPr>
              <a:picLocks noChangeAspect="1"/>
            </p:cNvPicPr>
            <p:nvPr/>
          </p:nvPicPr>
          <p:blipFill>
            <a:blip r:embed="rId4"/>
            <a:stretch>
              <a:fillRect/>
            </a:stretch>
          </p:blipFill>
          <p:spPr>
            <a:xfrm>
              <a:off x="875531" y="960033"/>
              <a:ext cx="4804741" cy="3483437"/>
            </a:xfrm>
            <a:prstGeom prst="rect">
              <a:avLst/>
            </a:prstGeom>
          </p:spPr>
        </p:pic>
        <p:sp>
          <p:nvSpPr>
            <p:cNvPr id="10" name="Rectangle 9">
              <a:extLst>
                <a:ext uri="{FF2B5EF4-FFF2-40B4-BE49-F238E27FC236}">
                  <a16:creationId xmlns:a16="http://schemas.microsoft.com/office/drawing/2014/main" id="{56292AB5-003B-4F09-A9A4-6403D1695720}"/>
                </a:ext>
              </a:extLst>
            </p:cNvPr>
            <p:cNvSpPr/>
            <p:nvPr/>
          </p:nvSpPr>
          <p:spPr>
            <a:xfrm>
              <a:off x="3482479" y="2268803"/>
              <a:ext cx="106218" cy="106218"/>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74BAD1B-54CB-0A69-C589-BEA09DE2BCE7}"/>
                </a:ext>
              </a:extLst>
            </p:cNvPr>
            <p:cNvCxnSpPr>
              <a:cxnSpLocks/>
            </p:cNvCxnSpPr>
            <p:nvPr/>
          </p:nvCxnSpPr>
          <p:spPr>
            <a:xfrm flipV="1">
              <a:off x="3479304" y="1715787"/>
              <a:ext cx="708923" cy="553016"/>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7EF7753-FAAB-0DB0-F3F1-B11AEDD6AD11}"/>
                </a:ext>
              </a:extLst>
            </p:cNvPr>
            <p:cNvCxnSpPr>
              <a:cxnSpLocks/>
            </p:cNvCxnSpPr>
            <p:nvPr/>
          </p:nvCxnSpPr>
          <p:spPr>
            <a:xfrm>
              <a:off x="3479303" y="2373891"/>
              <a:ext cx="708648" cy="553015"/>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EC254E8-3F86-0055-3050-2F6837BEEB72}"/>
                </a:ext>
              </a:extLst>
            </p:cNvPr>
            <p:cNvCxnSpPr>
              <a:cxnSpLocks/>
            </p:cNvCxnSpPr>
            <p:nvPr/>
          </p:nvCxnSpPr>
          <p:spPr>
            <a:xfrm>
              <a:off x="4194301" y="1715787"/>
              <a:ext cx="0" cy="121111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B7B589C4-8DE5-96D0-C904-C3EBFE2FF60E}"/>
                </a:ext>
              </a:extLst>
            </p:cNvPr>
            <p:cNvSpPr/>
            <p:nvPr/>
          </p:nvSpPr>
          <p:spPr>
            <a:xfrm>
              <a:off x="4190202" y="1713648"/>
              <a:ext cx="1354501" cy="1211120"/>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E4099A6-9A5E-C75B-1D35-7DC4649860CB}"/>
                </a:ext>
              </a:extLst>
            </p:cNvPr>
            <p:cNvGrpSpPr/>
            <p:nvPr/>
          </p:nvGrpSpPr>
          <p:grpSpPr>
            <a:xfrm>
              <a:off x="4195426" y="1727747"/>
              <a:ext cx="1349271" cy="1194884"/>
              <a:chOff x="8593092" y="2844371"/>
              <a:chExt cx="3079877" cy="3097405"/>
            </a:xfrm>
          </p:grpSpPr>
          <p:pic>
            <p:nvPicPr>
              <p:cNvPr id="18" name="Picture 17" descr="A picture containing text&#10;&#10;Description automatically generated">
                <a:extLst>
                  <a:ext uri="{FF2B5EF4-FFF2-40B4-BE49-F238E27FC236}">
                    <a16:creationId xmlns:a16="http://schemas.microsoft.com/office/drawing/2014/main" id="{1F04AF75-F96C-D3A2-E9F0-65EB85A6C66B}"/>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20" name="Right Triangle 19">
                <a:extLst>
                  <a:ext uri="{FF2B5EF4-FFF2-40B4-BE49-F238E27FC236}">
                    <a16:creationId xmlns:a16="http://schemas.microsoft.com/office/drawing/2014/main" id="{D8AF2064-33B6-6E39-509A-D67029233B45}"/>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A341197-7DF4-F85C-C864-49759A309C5E}"/>
                  </a:ext>
                </a:extLst>
              </p:cNvPr>
              <p:cNvSpPr txBox="1"/>
              <p:nvPr/>
            </p:nvSpPr>
            <p:spPr>
              <a:xfrm>
                <a:off x="8891422" y="2859987"/>
                <a:ext cx="875690"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N1</a:t>
                </a:r>
              </a:p>
            </p:txBody>
          </p:sp>
          <p:sp>
            <p:nvSpPr>
              <p:cNvPr id="24" name="TextBox 23">
                <a:extLst>
                  <a:ext uri="{FF2B5EF4-FFF2-40B4-BE49-F238E27FC236}">
                    <a16:creationId xmlns:a16="http://schemas.microsoft.com/office/drawing/2014/main" id="{DEF9DE4F-3279-A8B9-5CE8-1E80E3682644}"/>
                  </a:ext>
                </a:extLst>
              </p:cNvPr>
              <p:cNvSpPr txBox="1"/>
              <p:nvPr/>
            </p:nvSpPr>
            <p:spPr>
              <a:xfrm>
                <a:off x="9891637" y="2844371"/>
                <a:ext cx="820813"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N2</a:t>
                </a:r>
                <a:endParaRPr lang="en-US" sz="500" dirty="0">
                  <a:latin typeface="Menlo" panose="020B0609030804020204" pitchFamily="49" charset="0"/>
                  <a:ea typeface="Menlo" panose="020B0609030804020204" pitchFamily="49" charset="0"/>
                  <a:cs typeface="Menlo" panose="020B0609030804020204" pitchFamily="49" charset="0"/>
                </a:endParaRPr>
              </a:p>
            </p:txBody>
          </p:sp>
          <p:sp>
            <p:nvSpPr>
              <p:cNvPr id="25" name="Oval 24">
                <a:extLst>
                  <a:ext uri="{FF2B5EF4-FFF2-40B4-BE49-F238E27FC236}">
                    <a16:creationId xmlns:a16="http://schemas.microsoft.com/office/drawing/2014/main" id="{EAA4A2E4-F7BE-F479-4E44-61EA4B053059}"/>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D7F5048-0B5B-D35F-189A-E92FB34340AA}"/>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594D7DE-13D5-4827-AD9C-79EBB12B6A72}"/>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9C67666-906A-04CD-94A6-B96E1D856746}"/>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4953413-8582-D750-7DC2-6854EED1CB49}"/>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375CEF0-37C4-C521-047D-E6A943F24EF1}"/>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49EE83-F9A9-E9D7-B848-FCAF7A3AC918}"/>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Oval 38">
                <a:extLst>
                  <a:ext uri="{FF2B5EF4-FFF2-40B4-BE49-F238E27FC236}">
                    <a16:creationId xmlns:a16="http://schemas.microsoft.com/office/drawing/2014/main" id="{DDB302F4-01F2-6855-7013-DC97CA80BA9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22A807F-760A-2DD8-B161-EDE2399B9C48}"/>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Straight Connector 40">
              <a:extLst>
                <a:ext uri="{FF2B5EF4-FFF2-40B4-BE49-F238E27FC236}">
                  <a16:creationId xmlns:a16="http://schemas.microsoft.com/office/drawing/2014/main" id="{3D323853-B27E-B07B-0F2A-E19B57DC2AA7}"/>
                </a:ext>
              </a:extLst>
            </p:cNvPr>
            <p:cNvCxnSpPr>
              <a:stCxn id="25" idx="0"/>
              <a:endCxn id="37" idx="4"/>
            </p:cNvCxnSpPr>
            <p:nvPr/>
          </p:nvCxnSpPr>
          <p:spPr>
            <a:xfrm>
              <a:off x="4431836" y="1907143"/>
              <a:ext cx="1830"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45549B2-7EAF-9A7D-733A-106D35203D1C}"/>
                </a:ext>
              </a:extLst>
            </p:cNvPr>
            <p:cNvCxnSpPr/>
            <p:nvPr/>
          </p:nvCxnSpPr>
          <p:spPr>
            <a:xfrm>
              <a:off x="4432489" y="2336446"/>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4FC7A930-6736-DD9B-9DB7-6CCEA264275C}"/>
                </a:ext>
              </a:extLst>
            </p:cNvPr>
            <p:cNvCxnSpPr/>
            <p:nvPr/>
          </p:nvCxnSpPr>
          <p:spPr>
            <a:xfrm>
              <a:off x="5328980" y="1919223"/>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E1087791-7259-7A31-7154-6F6E95AC6053}"/>
                </a:ext>
              </a:extLst>
            </p:cNvPr>
            <p:cNvCxnSpPr/>
            <p:nvPr/>
          </p:nvCxnSpPr>
          <p:spPr>
            <a:xfrm>
              <a:off x="5323752" y="2320542"/>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34BD22DC-F36C-FB93-7226-84805A6D0E7B}"/>
                </a:ext>
              </a:extLst>
            </p:cNvPr>
            <p:cNvCxnSpPr>
              <a:cxnSpLocks/>
              <a:stCxn id="37" idx="2"/>
            </p:cNvCxnSpPr>
            <p:nvPr/>
          </p:nvCxnSpPr>
          <p:spPr>
            <a:xfrm>
              <a:off x="4419947" y="2317071"/>
              <a:ext cx="445905"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FD9E4047-EE33-D3E8-3C6F-23CCC5B3AB8C}"/>
                </a:ext>
              </a:extLst>
            </p:cNvPr>
            <p:cNvCxnSpPr>
              <a:cxnSpLocks/>
            </p:cNvCxnSpPr>
            <p:nvPr/>
          </p:nvCxnSpPr>
          <p:spPr>
            <a:xfrm>
              <a:off x="4440054" y="2741773"/>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6547D45E-7767-BA86-0854-64998DBEE7AE}"/>
                </a:ext>
              </a:extLst>
            </p:cNvPr>
            <p:cNvCxnSpPr>
              <a:cxnSpLocks/>
            </p:cNvCxnSpPr>
            <p:nvPr/>
          </p:nvCxnSpPr>
          <p:spPr>
            <a:xfrm>
              <a:off x="4898878" y="2741386"/>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2FC963B-6388-0C45-7C52-165DBBFCE1D5}"/>
                </a:ext>
              </a:extLst>
            </p:cNvPr>
            <p:cNvCxnSpPr>
              <a:cxnSpLocks/>
            </p:cNvCxnSpPr>
            <p:nvPr/>
          </p:nvCxnSpPr>
          <p:spPr>
            <a:xfrm>
              <a:off x="4877290" y="2317070"/>
              <a:ext cx="446773"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94A505BA-4BDA-9898-D1B4-24370DAA9788}"/>
                </a:ext>
              </a:extLst>
            </p:cNvPr>
            <p:cNvCxnSpPr>
              <a:cxnSpLocks/>
              <a:stCxn id="27" idx="2"/>
            </p:cNvCxnSpPr>
            <p:nvPr/>
          </p:nvCxnSpPr>
          <p:spPr>
            <a:xfrm flipV="1">
              <a:off x="4858036" y="1917992"/>
              <a:ext cx="463948" cy="203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4A85ACE-D593-16A0-2272-E760264C980E}"/>
                </a:ext>
              </a:extLst>
            </p:cNvPr>
            <p:cNvCxnSpPr>
              <a:cxnSpLocks/>
              <a:endCxn id="34" idx="3"/>
            </p:cNvCxnSpPr>
            <p:nvPr/>
          </p:nvCxnSpPr>
          <p:spPr>
            <a:xfrm flipV="1">
              <a:off x="4878938" y="1924545"/>
              <a:ext cx="450472" cy="392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6BEF8E95-E382-B0CC-CE1D-303BF88919C2}"/>
                </a:ext>
              </a:extLst>
            </p:cNvPr>
            <p:cNvSpPr txBox="1"/>
            <p:nvPr/>
          </p:nvSpPr>
          <p:spPr>
            <a:xfrm>
              <a:off x="4440153" y="2297929"/>
              <a:ext cx="969041" cy="363689"/>
            </a:xfrm>
            <a:prstGeom prst="rect">
              <a:avLst/>
            </a:prstGeom>
            <a:noFill/>
          </p:spPr>
          <p:txBody>
            <a:bodyPr wrap="square" rtlCol="0">
              <a:spAutoFit/>
            </a:bodyPr>
            <a:lstStyle/>
            <a:p>
              <a:pPr algn="ctr"/>
              <a:r>
                <a:rPr lang="en-US" sz="600" dirty="0">
                  <a:latin typeface="Menlo" panose="020B0609030804020204" pitchFamily="49" charset="0"/>
                  <a:ea typeface="Menlo" panose="020B0609030804020204" pitchFamily="49" charset="0"/>
                  <a:cs typeface="Menlo" panose="020B0609030804020204" pitchFamily="49" charset="0"/>
                </a:rPr>
                <a:t>POI</a:t>
              </a:r>
            </a:p>
            <a:p>
              <a:pPr algn="ctr"/>
              <a:r>
                <a:rPr lang="en-US" sz="500" dirty="0">
                  <a:latin typeface="Menlo" panose="020B0609030804020204" pitchFamily="49" charset="0"/>
                  <a:ea typeface="Menlo" panose="020B0609030804020204" pitchFamily="49" charset="0"/>
                  <a:cs typeface="Menlo" panose="020B0609030804020204" pitchFamily="49" charset="0"/>
                </a:rPr>
                <a:t>   (x</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y</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depth)</a:t>
              </a:r>
            </a:p>
            <a:p>
              <a:pPr>
                <a:lnSpc>
                  <a:spcPct val="150000"/>
                </a:lnSpc>
              </a:pPr>
              <a:endParaRPr lang="en-US" sz="500" dirty="0">
                <a:latin typeface="Menlo" panose="020B0609030804020204" pitchFamily="49" charset="0"/>
                <a:ea typeface="Menlo" panose="020B0609030804020204" pitchFamily="49" charset="0"/>
                <a:cs typeface="Menlo" panose="020B0609030804020204" pitchFamily="49" charset="0"/>
              </a:endParaRPr>
            </a:p>
          </p:txBody>
        </p:sp>
        <p:cxnSp>
          <p:nvCxnSpPr>
            <p:cNvPr id="52" name="Straight Connector 51">
              <a:extLst>
                <a:ext uri="{FF2B5EF4-FFF2-40B4-BE49-F238E27FC236}">
                  <a16:creationId xmlns:a16="http://schemas.microsoft.com/office/drawing/2014/main" id="{2D2513A8-186B-1DD7-FDE4-2D9D97B29F79}"/>
                </a:ext>
              </a:extLst>
            </p:cNvPr>
            <p:cNvCxnSpPr>
              <a:cxnSpLocks/>
              <a:endCxn id="39" idx="2"/>
            </p:cNvCxnSpPr>
            <p:nvPr/>
          </p:nvCxnSpPr>
          <p:spPr>
            <a:xfrm>
              <a:off x="5092066" y="2547450"/>
              <a:ext cx="227838" cy="19001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D0D2AFA7-B8A0-B37F-6999-05A8354D6888}"/>
                </a:ext>
              </a:extLst>
            </p:cNvPr>
            <p:cNvCxnSpPr>
              <a:cxnSpLocks/>
            </p:cNvCxnSpPr>
            <p:nvPr/>
          </p:nvCxnSpPr>
          <p:spPr>
            <a:xfrm flipV="1">
              <a:off x="4438664" y="2552530"/>
              <a:ext cx="191251" cy="192090"/>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74D7EA-5491-F28E-56C9-7579BE5B1B68}"/>
                </a:ext>
              </a:extLst>
            </p:cNvPr>
            <p:cNvCxnSpPr>
              <a:cxnSpLocks/>
            </p:cNvCxnSpPr>
            <p:nvPr/>
          </p:nvCxnSpPr>
          <p:spPr>
            <a:xfrm>
              <a:off x="4880796" y="2546625"/>
              <a:ext cx="2689" cy="195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505949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EA53CD-C571-BA9F-D51A-F953AA4B71F7}"/>
              </a:ext>
            </a:extLst>
          </p:cNvPr>
          <p:cNvGrpSpPr/>
          <p:nvPr/>
        </p:nvGrpSpPr>
        <p:grpSpPr>
          <a:xfrm>
            <a:off x="1034539" y="3285816"/>
            <a:ext cx="3610879" cy="2787742"/>
            <a:chOff x="108779" y="1874520"/>
            <a:chExt cx="7024490" cy="5078678"/>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21963" y="503598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61470"/>
                <a:ext cx="7209269" cy="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92703" y="5029199"/>
                <a:ext cx="0" cy="1745335"/>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453371" y="366222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9.82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453371" y="2477357"/>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4.41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176488" y="3605019"/>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1.76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609513" y="259334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2.64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130507" y="4250905"/>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4.58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1735525" y="5931222"/>
              <a:ext cx="5201201" cy="990578"/>
            </a:xfrm>
            <a:prstGeom prst="rect">
              <a:avLst/>
            </a:prstGeom>
            <a:noFill/>
          </p:spPr>
          <p:txBody>
            <a:bodyPr wrap="square" rtlCol="0">
              <a:spAutoFit/>
            </a:bodyPr>
            <a:lstStyle/>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grpSp>
      <p:grpSp>
        <p:nvGrpSpPr>
          <p:cNvPr id="55" name="Group 54">
            <a:extLst>
              <a:ext uri="{FF2B5EF4-FFF2-40B4-BE49-F238E27FC236}">
                <a16:creationId xmlns:a16="http://schemas.microsoft.com/office/drawing/2014/main" id="{5735219C-815D-26BB-F73F-617649C00C38}"/>
              </a:ext>
            </a:extLst>
          </p:cNvPr>
          <p:cNvGrpSpPr/>
          <p:nvPr/>
        </p:nvGrpSpPr>
        <p:grpSpPr>
          <a:xfrm>
            <a:off x="1081281" y="469948"/>
            <a:ext cx="3564138" cy="2727116"/>
            <a:chOff x="875531" y="960033"/>
            <a:chExt cx="4804741" cy="3483437"/>
          </a:xfrm>
        </p:grpSpPr>
        <p:pic>
          <p:nvPicPr>
            <p:cNvPr id="7" name="Picture 6" descr="A screenshot of a room&#10;&#10;Description automatically generated with low confidence">
              <a:extLst>
                <a:ext uri="{FF2B5EF4-FFF2-40B4-BE49-F238E27FC236}">
                  <a16:creationId xmlns:a16="http://schemas.microsoft.com/office/drawing/2014/main" id="{D17A19C1-1FEE-E5E7-8FA2-B746E6AA2842}"/>
                </a:ext>
              </a:extLst>
            </p:cNvPr>
            <p:cNvPicPr>
              <a:picLocks noChangeAspect="1"/>
            </p:cNvPicPr>
            <p:nvPr/>
          </p:nvPicPr>
          <p:blipFill>
            <a:blip r:embed="rId4"/>
            <a:stretch>
              <a:fillRect/>
            </a:stretch>
          </p:blipFill>
          <p:spPr>
            <a:xfrm>
              <a:off x="875531" y="960033"/>
              <a:ext cx="4804741" cy="3483437"/>
            </a:xfrm>
            <a:prstGeom prst="rect">
              <a:avLst/>
            </a:prstGeom>
          </p:spPr>
        </p:pic>
        <p:sp>
          <p:nvSpPr>
            <p:cNvPr id="10" name="Rectangle 9">
              <a:extLst>
                <a:ext uri="{FF2B5EF4-FFF2-40B4-BE49-F238E27FC236}">
                  <a16:creationId xmlns:a16="http://schemas.microsoft.com/office/drawing/2014/main" id="{56292AB5-003B-4F09-A9A4-6403D1695720}"/>
                </a:ext>
              </a:extLst>
            </p:cNvPr>
            <p:cNvSpPr/>
            <p:nvPr/>
          </p:nvSpPr>
          <p:spPr>
            <a:xfrm>
              <a:off x="3482479" y="2268803"/>
              <a:ext cx="106218" cy="106218"/>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74BAD1B-54CB-0A69-C589-BEA09DE2BCE7}"/>
                </a:ext>
              </a:extLst>
            </p:cNvPr>
            <p:cNvCxnSpPr>
              <a:cxnSpLocks/>
            </p:cNvCxnSpPr>
            <p:nvPr/>
          </p:nvCxnSpPr>
          <p:spPr>
            <a:xfrm flipV="1">
              <a:off x="3479304" y="1715787"/>
              <a:ext cx="708923" cy="553016"/>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7EF7753-FAAB-0DB0-F3F1-B11AEDD6AD11}"/>
                </a:ext>
              </a:extLst>
            </p:cNvPr>
            <p:cNvCxnSpPr>
              <a:cxnSpLocks/>
            </p:cNvCxnSpPr>
            <p:nvPr/>
          </p:nvCxnSpPr>
          <p:spPr>
            <a:xfrm>
              <a:off x="3479303" y="2373891"/>
              <a:ext cx="708648" cy="553015"/>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EC254E8-3F86-0055-3050-2F6837BEEB72}"/>
                </a:ext>
              </a:extLst>
            </p:cNvPr>
            <p:cNvCxnSpPr>
              <a:cxnSpLocks/>
            </p:cNvCxnSpPr>
            <p:nvPr/>
          </p:nvCxnSpPr>
          <p:spPr>
            <a:xfrm>
              <a:off x="4194301" y="1715787"/>
              <a:ext cx="0" cy="121111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B7B589C4-8DE5-96D0-C904-C3EBFE2FF60E}"/>
                </a:ext>
              </a:extLst>
            </p:cNvPr>
            <p:cNvSpPr/>
            <p:nvPr/>
          </p:nvSpPr>
          <p:spPr>
            <a:xfrm>
              <a:off x="4190202" y="1713648"/>
              <a:ext cx="1354501" cy="1211120"/>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E4099A6-9A5E-C75B-1D35-7DC4649860CB}"/>
                </a:ext>
              </a:extLst>
            </p:cNvPr>
            <p:cNvGrpSpPr/>
            <p:nvPr/>
          </p:nvGrpSpPr>
          <p:grpSpPr>
            <a:xfrm>
              <a:off x="4195426" y="1657119"/>
              <a:ext cx="1349271" cy="1265514"/>
              <a:chOff x="8593092" y="2661289"/>
              <a:chExt cx="3079877" cy="3280487"/>
            </a:xfrm>
          </p:grpSpPr>
          <p:pic>
            <p:nvPicPr>
              <p:cNvPr id="18" name="Picture 17" descr="A picture containing text&#10;&#10;Description automatically generated">
                <a:extLst>
                  <a:ext uri="{FF2B5EF4-FFF2-40B4-BE49-F238E27FC236}">
                    <a16:creationId xmlns:a16="http://schemas.microsoft.com/office/drawing/2014/main" id="{1F04AF75-F96C-D3A2-E9F0-65EB85A6C66B}"/>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20" name="Right Triangle 19">
                <a:extLst>
                  <a:ext uri="{FF2B5EF4-FFF2-40B4-BE49-F238E27FC236}">
                    <a16:creationId xmlns:a16="http://schemas.microsoft.com/office/drawing/2014/main" id="{D8AF2064-33B6-6E39-509A-D67029233B45}"/>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A341197-7DF4-F85C-C864-49759A309C5E}"/>
                  </a:ext>
                </a:extLst>
              </p:cNvPr>
              <p:cNvSpPr txBox="1"/>
              <p:nvPr/>
            </p:nvSpPr>
            <p:spPr>
              <a:xfrm>
                <a:off x="8767287" y="2661289"/>
                <a:ext cx="923399" cy="779177"/>
              </a:xfrm>
              <a:prstGeom prst="rect">
                <a:avLst/>
              </a:prstGeom>
              <a:noFill/>
            </p:spPr>
            <p:txBody>
              <a:bodyPr wrap="square" rtlCol="0">
                <a:spAutoFit/>
              </a:bodyPr>
              <a:lstStyle/>
              <a:p>
                <a:pPr>
                  <a:lnSpc>
                    <a:spcPct val="150000"/>
                  </a:lnSpc>
                </a:pPr>
                <a:r>
                  <a:rPr lang="en-US" sz="700" dirty="0">
                    <a:latin typeface="Menlo" panose="020B0609030804020204" pitchFamily="49" charset="0"/>
                    <a:ea typeface="Menlo" panose="020B0609030804020204" pitchFamily="49" charset="0"/>
                    <a:cs typeface="Menlo" panose="020B0609030804020204" pitchFamily="49" charset="0"/>
                  </a:rPr>
                  <a:t>N1</a:t>
                </a:r>
              </a:p>
            </p:txBody>
          </p:sp>
          <p:sp>
            <p:nvSpPr>
              <p:cNvPr id="24" name="TextBox 23">
                <a:extLst>
                  <a:ext uri="{FF2B5EF4-FFF2-40B4-BE49-F238E27FC236}">
                    <a16:creationId xmlns:a16="http://schemas.microsoft.com/office/drawing/2014/main" id="{DEF9DE4F-3279-A8B9-5CE8-1E80E3682644}"/>
                  </a:ext>
                </a:extLst>
              </p:cNvPr>
              <p:cNvSpPr txBox="1"/>
              <p:nvPr/>
            </p:nvSpPr>
            <p:spPr>
              <a:xfrm>
                <a:off x="9746629" y="2669246"/>
                <a:ext cx="1107940" cy="779177"/>
              </a:xfrm>
              <a:prstGeom prst="rect">
                <a:avLst/>
              </a:prstGeom>
              <a:noFill/>
            </p:spPr>
            <p:txBody>
              <a:bodyPr wrap="square" rtlCol="0">
                <a:spAutoFit/>
              </a:bodyPr>
              <a:lstStyle/>
              <a:p>
                <a:pPr>
                  <a:lnSpc>
                    <a:spcPct val="150000"/>
                  </a:lnSpc>
                </a:pPr>
                <a:r>
                  <a:rPr lang="en-US" sz="700" dirty="0">
                    <a:latin typeface="Menlo" panose="020B0609030804020204" pitchFamily="49" charset="0"/>
                    <a:ea typeface="Menlo" panose="020B0609030804020204" pitchFamily="49" charset="0"/>
                    <a:cs typeface="Menlo" panose="020B0609030804020204" pitchFamily="49" charset="0"/>
                  </a:rPr>
                  <a:t>N2</a:t>
                </a:r>
              </a:p>
            </p:txBody>
          </p:sp>
          <p:sp>
            <p:nvSpPr>
              <p:cNvPr id="25" name="Oval 24">
                <a:extLst>
                  <a:ext uri="{FF2B5EF4-FFF2-40B4-BE49-F238E27FC236}">
                    <a16:creationId xmlns:a16="http://schemas.microsoft.com/office/drawing/2014/main" id="{EAA4A2E4-F7BE-F479-4E44-61EA4B053059}"/>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D7F5048-0B5B-D35F-189A-E92FB34340AA}"/>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594D7DE-13D5-4827-AD9C-79EBB12B6A72}"/>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9C67666-906A-04CD-94A6-B96E1D856746}"/>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4953413-8582-D750-7DC2-6854EED1CB49}"/>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375CEF0-37C4-C521-047D-E6A943F24EF1}"/>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49EE83-F9A9-E9D7-B848-FCAF7A3AC918}"/>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Oval 38">
                <a:extLst>
                  <a:ext uri="{FF2B5EF4-FFF2-40B4-BE49-F238E27FC236}">
                    <a16:creationId xmlns:a16="http://schemas.microsoft.com/office/drawing/2014/main" id="{DDB302F4-01F2-6855-7013-DC97CA80BA9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22A807F-760A-2DD8-B161-EDE2399B9C48}"/>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Straight Connector 40">
              <a:extLst>
                <a:ext uri="{FF2B5EF4-FFF2-40B4-BE49-F238E27FC236}">
                  <a16:creationId xmlns:a16="http://schemas.microsoft.com/office/drawing/2014/main" id="{3D323853-B27E-B07B-0F2A-E19B57DC2AA7}"/>
                </a:ext>
              </a:extLst>
            </p:cNvPr>
            <p:cNvCxnSpPr>
              <a:stCxn id="25" idx="0"/>
              <a:endCxn id="37" idx="4"/>
            </p:cNvCxnSpPr>
            <p:nvPr/>
          </p:nvCxnSpPr>
          <p:spPr>
            <a:xfrm>
              <a:off x="4431836" y="1907143"/>
              <a:ext cx="1830"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45549B2-7EAF-9A7D-733A-106D35203D1C}"/>
                </a:ext>
              </a:extLst>
            </p:cNvPr>
            <p:cNvCxnSpPr/>
            <p:nvPr/>
          </p:nvCxnSpPr>
          <p:spPr>
            <a:xfrm>
              <a:off x="4432489" y="2336446"/>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4FC7A930-6736-DD9B-9DB7-6CCEA264275C}"/>
                </a:ext>
              </a:extLst>
            </p:cNvPr>
            <p:cNvCxnSpPr/>
            <p:nvPr/>
          </p:nvCxnSpPr>
          <p:spPr>
            <a:xfrm>
              <a:off x="5328980" y="1919223"/>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E1087791-7259-7A31-7154-6F6E95AC6053}"/>
                </a:ext>
              </a:extLst>
            </p:cNvPr>
            <p:cNvCxnSpPr/>
            <p:nvPr/>
          </p:nvCxnSpPr>
          <p:spPr>
            <a:xfrm>
              <a:off x="5323752" y="2320542"/>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34BD22DC-F36C-FB93-7226-84805A6D0E7B}"/>
                </a:ext>
              </a:extLst>
            </p:cNvPr>
            <p:cNvCxnSpPr>
              <a:cxnSpLocks/>
              <a:stCxn id="37" idx="2"/>
            </p:cNvCxnSpPr>
            <p:nvPr/>
          </p:nvCxnSpPr>
          <p:spPr>
            <a:xfrm>
              <a:off x="4419947" y="2317071"/>
              <a:ext cx="445905"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FD9E4047-EE33-D3E8-3C6F-23CCC5B3AB8C}"/>
                </a:ext>
              </a:extLst>
            </p:cNvPr>
            <p:cNvCxnSpPr>
              <a:cxnSpLocks/>
            </p:cNvCxnSpPr>
            <p:nvPr/>
          </p:nvCxnSpPr>
          <p:spPr>
            <a:xfrm>
              <a:off x="4440054" y="2741773"/>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6547D45E-7767-BA86-0854-64998DBEE7AE}"/>
                </a:ext>
              </a:extLst>
            </p:cNvPr>
            <p:cNvCxnSpPr>
              <a:cxnSpLocks/>
            </p:cNvCxnSpPr>
            <p:nvPr/>
          </p:nvCxnSpPr>
          <p:spPr>
            <a:xfrm>
              <a:off x="4898878" y="2741386"/>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2FC963B-6388-0C45-7C52-165DBBFCE1D5}"/>
                </a:ext>
              </a:extLst>
            </p:cNvPr>
            <p:cNvCxnSpPr>
              <a:cxnSpLocks/>
            </p:cNvCxnSpPr>
            <p:nvPr/>
          </p:nvCxnSpPr>
          <p:spPr>
            <a:xfrm>
              <a:off x="4877290" y="2317070"/>
              <a:ext cx="446773"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94A505BA-4BDA-9898-D1B4-24370DAA9788}"/>
                </a:ext>
              </a:extLst>
            </p:cNvPr>
            <p:cNvCxnSpPr>
              <a:cxnSpLocks/>
              <a:stCxn id="27" idx="2"/>
            </p:cNvCxnSpPr>
            <p:nvPr/>
          </p:nvCxnSpPr>
          <p:spPr>
            <a:xfrm flipV="1">
              <a:off x="4858036" y="1917992"/>
              <a:ext cx="463948" cy="203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4A85ACE-D593-16A0-2272-E760264C980E}"/>
                </a:ext>
              </a:extLst>
            </p:cNvPr>
            <p:cNvCxnSpPr>
              <a:cxnSpLocks/>
              <a:endCxn id="34" idx="3"/>
            </p:cNvCxnSpPr>
            <p:nvPr/>
          </p:nvCxnSpPr>
          <p:spPr>
            <a:xfrm flipV="1">
              <a:off x="4878938" y="1924545"/>
              <a:ext cx="450472" cy="392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6BEF8E95-E382-B0CC-CE1D-303BF88919C2}"/>
                </a:ext>
              </a:extLst>
            </p:cNvPr>
            <p:cNvSpPr txBox="1"/>
            <p:nvPr/>
          </p:nvSpPr>
          <p:spPr>
            <a:xfrm>
              <a:off x="4605952" y="2303430"/>
              <a:ext cx="567219" cy="255537"/>
            </a:xfrm>
            <a:prstGeom prst="rect">
              <a:avLst/>
            </a:prstGeom>
            <a:noFill/>
          </p:spPr>
          <p:txBody>
            <a:bodyPr wrap="square" rtlCol="0">
              <a:spAutoFit/>
            </a:bodyPr>
            <a:lstStyle/>
            <a:p>
              <a:pPr algn="ctr"/>
              <a:r>
                <a:rPr lang="en-US" sz="700" dirty="0">
                  <a:latin typeface="Menlo" panose="020B0609030804020204" pitchFamily="49" charset="0"/>
                  <a:ea typeface="Menlo" panose="020B0609030804020204" pitchFamily="49" charset="0"/>
                  <a:cs typeface="Menlo" panose="020B0609030804020204" pitchFamily="49" charset="0"/>
                </a:rPr>
                <a:t>POI</a:t>
              </a:r>
            </a:p>
          </p:txBody>
        </p:sp>
        <p:cxnSp>
          <p:nvCxnSpPr>
            <p:cNvPr id="52" name="Straight Connector 51">
              <a:extLst>
                <a:ext uri="{FF2B5EF4-FFF2-40B4-BE49-F238E27FC236}">
                  <a16:creationId xmlns:a16="http://schemas.microsoft.com/office/drawing/2014/main" id="{2D2513A8-186B-1DD7-FDE4-2D9D97B29F79}"/>
                </a:ext>
              </a:extLst>
            </p:cNvPr>
            <p:cNvCxnSpPr>
              <a:cxnSpLocks/>
              <a:endCxn id="39" idx="2"/>
            </p:cNvCxnSpPr>
            <p:nvPr/>
          </p:nvCxnSpPr>
          <p:spPr>
            <a:xfrm>
              <a:off x="5092066" y="2547450"/>
              <a:ext cx="227838" cy="19001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D0D2AFA7-B8A0-B37F-6999-05A8354D6888}"/>
                </a:ext>
              </a:extLst>
            </p:cNvPr>
            <p:cNvCxnSpPr>
              <a:cxnSpLocks/>
            </p:cNvCxnSpPr>
            <p:nvPr/>
          </p:nvCxnSpPr>
          <p:spPr>
            <a:xfrm flipV="1">
              <a:off x="4438664" y="2552530"/>
              <a:ext cx="191251" cy="192090"/>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74D7EA-5491-F28E-56C9-7579BE5B1B68}"/>
                </a:ext>
              </a:extLst>
            </p:cNvPr>
            <p:cNvCxnSpPr>
              <a:cxnSpLocks/>
            </p:cNvCxnSpPr>
            <p:nvPr/>
          </p:nvCxnSpPr>
          <p:spPr>
            <a:xfrm>
              <a:off x="4880796" y="2546625"/>
              <a:ext cx="2689" cy="195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grpSp>
      <p:sp>
        <p:nvSpPr>
          <p:cNvPr id="2" name="TextBox 1">
            <a:extLst>
              <a:ext uri="{FF2B5EF4-FFF2-40B4-BE49-F238E27FC236}">
                <a16:creationId xmlns:a16="http://schemas.microsoft.com/office/drawing/2014/main" id="{6499AC07-D442-684B-4017-5F66B43DFF0E}"/>
              </a:ext>
            </a:extLst>
          </p:cNvPr>
          <p:cNvSpPr txBox="1"/>
          <p:nvPr/>
        </p:nvSpPr>
        <p:spPr>
          <a:xfrm>
            <a:off x="3370727" y="861357"/>
            <a:ext cx="1598964" cy="215444"/>
          </a:xfrm>
          <a:prstGeom prst="rect">
            <a:avLst/>
          </a:prstGeom>
          <a:noFill/>
        </p:spPr>
        <p:txBody>
          <a:bodyPr wrap="square" rtlCol="0">
            <a:spAutoFit/>
          </a:bodyPr>
          <a:lstStyle/>
          <a:p>
            <a:r>
              <a:rPr lang="en-US" sz="800" dirty="0">
                <a:latin typeface="Menlo" panose="020B0609030804020204" pitchFamily="49" charset="0"/>
                <a:ea typeface="Menlo" panose="020B0609030804020204" pitchFamily="49" charset="0"/>
                <a:cs typeface="Menlo" panose="020B0609030804020204" pitchFamily="49" charset="0"/>
              </a:rPr>
              <a:t> (x</a:t>
            </a:r>
            <a:r>
              <a:rPr lang="en-US" sz="800" baseline="-25000" dirty="0">
                <a:latin typeface="Menlo" panose="020B0609030804020204" pitchFamily="49" charset="0"/>
                <a:ea typeface="Menlo" panose="020B0609030804020204" pitchFamily="49" charset="0"/>
                <a:cs typeface="Menlo" panose="020B0609030804020204" pitchFamily="49" charset="0"/>
              </a:rPr>
              <a:t>res</a:t>
            </a:r>
            <a:r>
              <a:rPr lang="en-US" sz="800" dirty="0">
                <a:latin typeface="Menlo" panose="020B0609030804020204" pitchFamily="49" charset="0"/>
                <a:ea typeface="Menlo" panose="020B0609030804020204" pitchFamily="49" charset="0"/>
                <a:cs typeface="Menlo" panose="020B0609030804020204" pitchFamily="49" charset="0"/>
              </a:rPr>
              <a:t>, y</a:t>
            </a:r>
            <a:r>
              <a:rPr lang="en-US" sz="800" baseline="-25000" dirty="0">
                <a:latin typeface="Menlo" panose="020B0609030804020204" pitchFamily="49" charset="0"/>
                <a:ea typeface="Menlo" panose="020B0609030804020204" pitchFamily="49" charset="0"/>
                <a:cs typeface="Menlo" panose="020B0609030804020204" pitchFamily="49" charset="0"/>
              </a:rPr>
              <a:t>res</a:t>
            </a:r>
            <a:r>
              <a:rPr lang="en-US" sz="800" dirty="0">
                <a:latin typeface="Menlo" panose="020B0609030804020204" pitchFamily="49" charset="0"/>
                <a:ea typeface="Menlo" panose="020B0609030804020204" pitchFamily="49" charset="0"/>
                <a:cs typeface="Menlo" panose="020B0609030804020204" pitchFamily="49" charset="0"/>
              </a:rPr>
              <a:t>, depth)</a:t>
            </a:r>
          </a:p>
        </p:txBody>
      </p:sp>
      <p:sp>
        <p:nvSpPr>
          <p:cNvPr id="4" name="TextBox 3">
            <a:extLst>
              <a:ext uri="{FF2B5EF4-FFF2-40B4-BE49-F238E27FC236}">
                <a16:creationId xmlns:a16="http://schemas.microsoft.com/office/drawing/2014/main" id="{FCAF493B-AFA6-1D61-B2C2-A92D68CFA58D}"/>
              </a:ext>
            </a:extLst>
          </p:cNvPr>
          <p:cNvSpPr txBox="1"/>
          <p:nvPr/>
        </p:nvSpPr>
        <p:spPr>
          <a:xfrm>
            <a:off x="974653" y="6120418"/>
            <a:ext cx="3730835" cy="2031325"/>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10. Pixelwise derivation of real-world object surface area. </a:t>
            </a:r>
            <a:r>
              <a:rPr lang="en-US" sz="900" dirty="0">
                <a:latin typeface="Arial" panose="020B0604020202020204" pitchFamily="34" charset="0"/>
                <a:cs typeface="Arial" panose="020B0604020202020204" pitchFamily="34" charset="0"/>
              </a:rPr>
              <a:t>A) Surface area for each pixel with the image (730x530 pixels) is calculated by first deriving its coordinates in 3D space as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depth) where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width of the pixel and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height of the pixel. Euclidean distance between the pixel of interest (POI) and its neighbors is calculated. The area of the triangles defined by the POI and its neighbors is subsequently calculated and summated across all pixels within an object. B) Sample output of the surface area algorithm. The polygon that subtends the complete ground plane (GP) is estimated using scene boundaries. The surface area of the visible ground plane (VGP) is calculated using the method described in A). Accordingly, the surface area of GP is equal to the proportion of pixels belonging to the visible vs. complete ground plane multiplied by the surface area of the VGP.</a:t>
            </a:r>
          </a:p>
        </p:txBody>
      </p:sp>
      <p:sp>
        <p:nvSpPr>
          <p:cNvPr id="56" name="TextBox 55">
            <a:extLst>
              <a:ext uri="{FF2B5EF4-FFF2-40B4-BE49-F238E27FC236}">
                <a16:creationId xmlns:a16="http://schemas.microsoft.com/office/drawing/2014/main" id="{1C8B7E81-4A52-7541-2F21-F6B597CDDB7B}"/>
              </a:ext>
            </a:extLst>
          </p:cNvPr>
          <p:cNvSpPr txBox="1"/>
          <p:nvPr/>
        </p:nvSpPr>
        <p:spPr>
          <a:xfrm>
            <a:off x="722614" y="35453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57" name="TextBox 56">
            <a:extLst>
              <a:ext uri="{FF2B5EF4-FFF2-40B4-BE49-F238E27FC236}">
                <a16:creationId xmlns:a16="http://schemas.microsoft.com/office/drawing/2014/main" id="{C2C1CFF4-C3D5-AE01-3E5C-AC239A113F0F}"/>
              </a:ext>
            </a:extLst>
          </p:cNvPr>
          <p:cNvSpPr txBox="1"/>
          <p:nvPr/>
        </p:nvSpPr>
        <p:spPr>
          <a:xfrm>
            <a:off x="718087" y="3148388"/>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Tree>
    <p:extLst>
      <p:ext uri="{BB962C8B-B14F-4D97-AF65-F5344CB8AC3E}">
        <p14:creationId xmlns:p14="http://schemas.microsoft.com/office/powerpoint/2010/main" val="3114855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creenshot, diagram, line, text&#10;&#10;Description automatically generated">
            <a:extLst>
              <a:ext uri="{FF2B5EF4-FFF2-40B4-BE49-F238E27FC236}">
                <a16:creationId xmlns:a16="http://schemas.microsoft.com/office/drawing/2014/main" id="{3FBE3941-EC3D-276D-5201-E5CC00A411E9}"/>
              </a:ext>
            </a:extLst>
          </p:cNvPr>
          <p:cNvPicPr>
            <a:picLocks noChangeAspect="1"/>
          </p:cNvPicPr>
          <p:nvPr/>
        </p:nvPicPr>
        <p:blipFill>
          <a:blip r:embed="rId3"/>
          <a:stretch>
            <a:fillRect/>
          </a:stretch>
        </p:blipFill>
        <p:spPr>
          <a:xfrm>
            <a:off x="230985" y="1053887"/>
            <a:ext cx="2316542" cy="1875296"/>
          </a:xfrm>
          <a:prstGeom prst="rect">
            <a:avLst/>
          </a:prstGeom>
        </p:spPr>
      </p:pic>
      <p:pic>
        <p:nvPicPr>
          <p:cNvPr id="13" name="Picture 12" descr="A picture containing screenshot, text&#10;&#10;Description automatically generated">
            <a:extLst>
              <a:ext uri="{FF2B5EF4-FFF2-40B4-BE49-F238E27FC236}">
                <a16:creationId xmlns:a16="http://schemas.microsoft.com/office/drawing/2014/main" id="{D3E3B546-968A-1997-2B53-FD5F01AA9F45}"/>
              </a:ext>
            </a:extLst>
          </p:cNvPr>
          <p:cNvPicPr>
            <a:picLocks noChangeAspect="1"/>
          </p:cNvPicPr>
          <p:nvPr/>
        </p:nvPicPr>
        <p:blipFill>
          <a:blip r:embed="rId4"/>
          <a:stretch>
            <a:fillRect/>
          </a:stretch>
        </p:blipFill>
        <p:spPr>
          <a:xfrm>
            <a:off x="2420136" y="1053884"/>
            <a:ext cx="2316542" cy="1875296"/>
          </a:xfrm>
          <a:prstGeom prst="rect">
            <a:avLst/>
          </a:prstGeom>
        </p:spPr>
      </p:pic>
      <p:pic>
        <p:nvPicPr>
          <p:cNvPr id="15" name="Picture 14" descr="A picture containing screenshot, text, diagram, colorfulness&#10;&#10;Description automatically generated">
            <a:extLst>
              <a:ext uri="{FF2B5EF4-FFF2-40B4-BE49-F238E27FC236}">
                <a16:creationId xmlns:a16="http://schemas.microsoft.com/office/drawing/2014/main" id="{90D2A3E1-FDAB-D4EE-FA17-D445A89B0505}"/>
              </a:ext>
            </a:extLst>
          </p:cNvPr>
          <p:cNvPicPr>
            <a:picLocks noChangeAspect="1"/>
          </p:cNvPicPr>
          <p:nvPr/>
        </p:nvPicPr>
        <p:blipFill>
          <a:blip r:embed="rId5"/>
          <a:stretch>
            <a:fillRect/>
          </a:stretch>
        </p:blipFill>
        <p:spPr>
          <a:xfrm>
            <a:off x="4767673" y="1061633"/>
            <a:ext cx="2316542" cy="1875296"/>
          </a:xfrm>
          <a:prstGeom prst="rect">
            <a:avLst/>
          </a:prstGeom>
        </p:spPr>
      </p:pic>
    </p:spTree>
    <p:extLst>
      <p:ext uri="{BB962C8B-B14F-4D97-AF65-F5344CB8AC3E}">
        <p14:creationId xmlns:p14="http://schemas.microsoft.com/office/powerpoint/2010/main" val="121092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CFD57-DAC9-6894-3F79-305D302219DF}"/>
              </a:ext>
            </a:extLst>
          </p:cNvPr>
          <p:cNvSpPr>
            <a:spLocks noGrp="1"/>
          </p:cNvSpPr>
          <p:nvPr>
            <p:ph type="title"/>
          </p:nvPr>
        </p:nvSpPr>
        <p:spPr/>
        <p:txBody>
          <a:bodyPr/>
          <a:lstStyle/>
          <a:p>
            <a:r>
              <a:rPr lang="en-US" dirty="0"/>
              <a:t>LME results</a:t>
            </a:r>
          </a:p>
        </p:txBody>
      </p:sp>
      <p:sp>
        <p:nvSpPr>
          <p:cNvPr id="3" name="Content Placeholder 2">
            <a:extLst>
              <a:ext uri="{FF2B5EF4-FFF2-40B4-BE49-F238E27FC236}">
                <a16:creationId xmlns:a16="http://schemas.microsoft.com/office/drawing/2014/main" id="{5EA55EF6-47F9-7EDD-A1E1-A7122F16F362}"/>
              </a:ext>
            </a:extLst>
          </p:cNvPr>
          <p:cNvSpPr>
            <a:spLocks noGrp="1"/>
          </p:cNvSpPr>
          <p:nvPr>
            <p:ph idx="1"/>
          </p:nvPr>
        </p:nvSpPr>
        <p:spPr/>
        <p:txBody>
          <a:bodyPr/>
          <a:lstStyle/>
          <a:p>
            <a:r>
              <a:rPr lang="en-US" dirty="0"/>
              <a:t>GP </a:t>
            </a:r>
          </a:p>
          <a:p>
            <a:pPr lvl="1"/>
            <a:r>
              <a:rPr lang="en-US" dirty="0"/>
              <a:t>Abs(</a:t>
            </a:r>
            <a:r>
              <a:rPr lang="en-US" dirty="0" err="1"/>
              <a:t>resid</a:t>
            </a:r>
            <a:r>
              <a:rPr lang="en-US" dirty="0"/>
              <a:t>) x ground plane for each duration </a:t>
            </a:r>
          </a:p>
          <a:p>
            <a:pPr lvl="2"/>
            <a:r>
              <a:rPr lang="en-US" dirty="0"/>
              <a:t>Report the fits inset </a:t>
            </a:r>
          </a:p>
          <a:p>
            <a:pPr lvl="1"/>
            <a:r>
              <a:rPr lang="en-US" dirty="0"/>
              <a:t>Non abs x ground plane for each duration </a:t>
            </a:r>
          </a:p>
          <a:p>
            <a:pPr lvl="2"/>
            <a:r>
              <a:rPr lang="en-US" dirty="0"/>
              <a:t>Report fits inset </a:t>
            </a:r>
          </a:p>
          <a:p>
            <a:pPr lvl="1"/>
            <a:r>
              <a:rPr lang="en-US" dirty="0"/>
              <a:t>Comparison </a:t>
            </a:r>
          </a:p>
          <a:p>
            <a:pPr lvl="1"/>
            <a:endParaRPr lang="en-US" dirty="0"/>
          </a:p>
          <a:p>
            <a:pPr lvl="1"/>
            <a:endParaRPr lang="en-US" dirty="0"/>
          </a:p>
        </p:txBody>
      </p:sp>
    </p:spTree>
    <p:extLst>
      <p:ext uri="{BB962C8B-B14F-4D97-AF65-F5344CB8AC3E}">
        <p14:creationId xmlns:p14="http://schemas.microsoft.com/office/powerpoint/2010/main" val="993523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DC584E3-B79C-2E4B-9CBE-21756A560AC0}"/>
              </a:ext>
            </a:extLst>
          </p:cNvPr>
          <p:cNvSpPr txBox="1"/>
          <p:nvPr/>
        </p:nvSpPr>
        <p:spPr>
          <a:xfrm>
            <a:off x="240526" y="6868563"/>
            <a:ext cx="6455435" cy="5078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2. Verbal Estimate Linear Models. </a:t>
            </a:r>
            <a:r>
              <a:rPr lang="en-US" sz="900" dirty="0">
                <a:latin typeface="Arial" panose="020B0604020202020204" pitchFamily="34" charset="0"/>
                <a:cs typeface="Arial" panose="020B0604020202020204" pitchFamily="34" charset="0"/>
              </a:rPr>
              <a:t>A) Raw data from the verbal estimate task for the 125 ms viewing duration condition. Participants are independent between viewing duration conditions and all error bars in plots are between subjects standard error. B)  Z-scored data at 125ms. C) Z-scored data at 250ms. D) Z-scored data at 1000ms.</a:t>
            </a:r>
            <a:endParaRPr lang="en-US" sz="900" b="1"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C540B90-AC5D-71E9-8F95-34B6813B40D6}"/>
              </a:ext>
            </a:extLst>
          </p:cNvPr>
          <p:cNvSpPr/>
          <p:nvPr/>
        </p:nvSpPr>
        <p:spPr>
          <a:xfrm>
            <a:off x="2674033" y="299489"/>
            <a:ext cx="466927"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253CE1CC-B04F-DBB9-4817-A04B4D3B5C8D}"/>
              </a:ext>
            </a:extLst>
          </p:cNvPr>
          <p:cNvSpPr/>
          <p:nvPr/>
        </p:nvSpPr>
        <p:spPr>
          <a:xfrm>
            <a:off x="1957337" y="650724"/>
            <a:ext cx="466927"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72924FF5-5E14-9A5E-C88B-2C68F636CEFC}"/>
              </a:ext>
            </a:extLst>
          </p:cNvPr>
          <p:cNvSpPr/>
          <p:nvPr/>
        </p:nvSpPr>
        <p:spPr>
          <a:xfrm>
            <a:off x="5039539" y="3762960"/>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50" name="Group 49">
            <a:extLst>
              <a:ext uri="{FF2B5EF4-FFF2-40B4-BE49-F238E27FC236}">
                <a16:creationId xmlns:a16="http://schemas.microsoft.com/office/drawing/2014/main" id="{08BAE6DB-715A-3C50-C406-BEB73CA79EBB}"/>
              </a:ext>
            </a:extLst>
          </p:cNvPr>
          <p:cNvGrpSpPr/>
          <p:nvPr/>
        </p:nvGrpSpPr>
        <p:grpSpPr>
          <a:xfrm>
            <a:off x="427188" y="3629091"/>
            <a:ext cx="3195631" cy="3195631"/>
            <a:chOff x="427188" y="3629091"/>
            <a:chExt cx="3195631" cy="3195631"/>
          </a:xfrm>
        </p:grpSpPr>
        <p:pic>
          <p:nvPicPr>
            <p:cNvPr id="29" name="Picture 28" descr="Chart, scatter chart&#10;&#10;Description automatically generated">
              <a:extLst>
                <a:ext uri="{FF2B5EF4-FFF2-40B4-BE49-F238E27FC236}">
                  <a16:creationId xmlns:a16="http://schemas.microsoft.com/office/drawing/2014/main" id="{B0B39F5D-E2BE-9683-14D2-ADFEFB3F85C7}"/>
                </a:ext>
              </a:extLst>
            </p:cNvPr>
            <p:cNvPicPr>
              <a:picLocks noChangeAspect="1"/>
            </p:cNvPicPr>
            <p:nvPr/>
          </p:nvPicPr>
          <p:blipFill>
            <a:blip r:embed="rId3"/>
            <a:stretch>
              <a:fillRect/>
            </a:stretch>
          </p:blipFill>
          <p:spPr>
            <a:xfrm>
              <a:off x="427188" y="3629091"/>
              <a:ext cx="3195631" cy="3195631"/>
            </a:xfrm>
            <a:prstGeom prst="rect">
              <a:avLst/>
            </a:prstGeom>
          </p:spPr>
        </p:pic>
        <p:sp>
          <p:nvSpPr>
            <p:cNvPr id="34" name="Rectangle 33">
              <a:extLst>
                <a:ext uri="{FF2B5EF4-FFF2-40B4-BE49-F238E27FC236}">
                  <a16:creationId xmlns:a16="http://schemas.microsoft.com/office/drawing/2014/main" id="{302189A2-CCF9-0BDB-00B7-ED47A0BC44C9}"/>
                </a:ext>
              </a:extLst>
            </p:cNvPr>
            <p:cNvSpPr/>
            <p:nvPr/>
          </p:nvSpPr>
          <p:spPr>
            <a:xfrm>
              <a:off x="1835086" y="3755420"/>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CBDF523A-C2C5-AC63-1609-9EF86C84A46E}"/>
                </a:ext>
              </a:extLst>
            </p:cNvPr>
            <p:cNvSpPr/>
            <p:nvPr/>
          </p:nvSpPr>
          <p:spPr>
            <a:xfrm>
              <a:off x="2256255" y="4008595"/>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82E32EB9-E551-F62B-82B2-9DF5187EBB5F}"/>
              </a:ext>
            </a:extLst>
          </p:cNvPr>
          <p:cNvGrpSpPr/>
          <p:nvPr/>
        </p:nvGrpSpPr>
        <p:grpSpPr>
          <a:xfrm>
            <a:off x="3653480" y="3629090"/>
            <a:ext cx="3195631" cy="3195631"/>
            <a:chOff x="3653480" y="3629090"/>
            <a:chExt cx="3195631" cy="3195631"/>
          </a:xfrm>
        </p:grpSpPr>
        <p:pic>
          <p:nvPicPr>
            <p:cNvPr id="31" name="Picture 30" descr="Chart, scatter chart&#10;&#10;Description automatically generated">
              <a:extLst>
                <a:ext uri="{FF2B5EF4-FFF2-40B4-BE49-F238E27FC236}">
                  <a16:creationId xmlns:a16="http://schemas.microsoft.com/office/drawing/2014/main" id="{D5CF6251-93EB-6153-0B2C-B31BEB4A1B8B}"/>
                </a:ext>
              </a:extLst>
            </p:cNvPr>
            <p:cNvPicPr>
              <a:picLocks noChangeAspect="1"/>
            </p:cNvPicPr>
            <p:nvPr/>
          </p:nvPicPr>
          <p:blipFill>
            <a:blip r:embed="rId4"/>
            <a:stretch>
              <a:fillRect/>
            </a:stretch>
          </p:blipFill>
          <p:spPr>
            <a:xfrm>
              <a:off x="3653480" y="3629090"/>
              <a:ext cx="3195631" cy="3195631"/>
            </a:xfrm>
            <a:prstGeom prst="rect">
              <a:avLst/>
            </a:prstGeom>
          </p:spPr>
        </p:pic>
        <p:sp>
          <p:nvSpPr>
            <p:cNvPr id="46" name="Rectangle 45">
              <a:extLst>
                <a:ext uri="{FF2B5EF4-FFF2-40B4-BE49-F238E27FC236}">
                  <a16:creationId xmlns:a16="http://schemas.microsoft.com/office/drawing/2014/main" id="{66EDC327-F97D-8F9E-3A73-CD5F43780D99}"/>
                </a:ext>
              </a:extLst>
            </p:cNvPr>
            <p:cNvSpPr/>
            <p:nvPr/>
          </p:nvSpPr>
          <p:spPr>
            <a:xfrm>
              <a:off x="5493367" y="4040980"/>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6F80F8E0-E0EE-8AA8-1772-59300A6AD1A3}"/>
              </a:ext>
            </a:extLst>
          </p:cNvPr>
          <p:cNvGrpSpPr/>
          <p:nvPr/>
        </p:nvGrpSpPr>
        <p:grpSpPr>
          <a:xfrm>
            <a:off x="419534" y="694245"/>
            <a:ext cx="3195631" cy="3195631"/>
            <a:chOff x="419534" y="694245"/>
            <a:chExt cx="3195631" cy="3195631"/>
          </a:xfrm>
        </p:grpSpPr>
        <p:pic>
          <p:nvPicPr>
            <p:cNvPr id="20" name="Picture 19" descr="Chart&#10;&#10;Description automatically generated">
              <a:extLst>
                <a:ext uri="{FF2B5EF4-FFF2-40B4-BE49-F238E27FC236}">
                  <a16:creationId xmlns:a16="http://schemas.microsoft.com/office/drawing/2014/main" id="{538A15ED-BD88-6134-5555-DEF20BB6005C}"/>
                </a:ext>
              </a:extLst>
            </p:cNvPr>
            <p:cNvPicPr>
              <a:picLocks noChangeAspect="1"/>
            </p:cNvPicPr>
            <p:nvPr/>
          </p:nvPicPr>
          <p:blipFill>
            <a:blip r:embed="rId5"/>
            <a:stretch>
              <a:fillRect/>
            </a:stretch>
          </p:blipFill>
          <p:spPr>
            <a:xfrm>
              <a:off x="419534" y="694245"/>
              <a:ext cx="3195631" cy="3195631"/>
            </a:xfrm>
            <a:prstGeom prst="rect">
              <a:avLst/>
            </a:prstGeom>
          </p:spPr>
        </p:pic>
        <p:sp>
          <p:nvSpPr>
            <p:cNvPr id="32" name="Rectangle 31">
              <a:extLst>
                <a:ext uri="{FF2B5EF4-FFF2-40B4-BE49-F238E27FC236}">
                  <a16:creationId xmlns:a16="http://schemas.microsoft.com/office/drawing/2014/main" id="{B2B62DD5-6EAD-390E-F1C0-6FB721EA5385}"/>
                </a:ext>
              </a:extLst>
            </p:cNvPr>
            <p:cNvSpPr/>
            <p:nvPr/>
          </p:nvSpPr>
          <p:spPr>
            <a:xfrm>
              <a:off x="1789889" y="864732"/>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B6014AE4-2DB7-AD3E-07A9-941C11673F3D}"/>
                </a:ext>
              </a:extLst>
            </p:cNvPr>
            <p:cNvSpPr/>
            <p:nvPr/>
          </p:nvSpPr>
          <p:spPr>
            <a:xfrm>
              <a:off x="2256255" y="1080111"/>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2" name="TextBox 21">
            <a:extLst>
              <a:ext uri="{FF2B5EF4-FFF2-40B4-BE49-F238E27FC236}">
                <a16:creationId xmlns:a16="http://schemas.microsoft.com/office/drawing/2014/main" id="{BF033A0C-8588-6444-93E3-657AF2756A94}"/>
              </a:ext>
            </a:extLst>
          </p:cNvPr>
          <p:cNvSpPr txBox="1"/>
          <p:nvPr/>
        </p:nvSpPr>
        <p:spPr>
          <a:xfrm>
            <a:off x="240527"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4" name="TextBox 23">
            <a:extLst>
              <a:ext uri="{FF2B5EF4-FFF2-40B4-BE49-F238E27FC236}">
                <a16:creationId xmlns:a16="http://schemas.microsoft.com/office/drawing/2014/main" id="{0937D922-1990-204E-872A-C15DD78E8E7C}"/>
              </a:ext>
            </a:extLst>
          </p:cNvPr>
          <p:cNvSpPr txBox="1"/>
          <p:nvPr/>
        </p:nvSpPr>
        <p:spPr>
          <a:xfrm>
            <a:off x="240526"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25" name="TextBox 24">
            <a:extLst>
              <a:ext uri="{FF2B5EF4-FFF2-40B4-BE49-F238E27FC236}">
                <a16:creationId xmlns:a16="http://schemas.microsoft.com/office/drawing/2014/main" id="{61544C90-C7B7-A146-9CDC-6831457CFD56}"/>
              </a:ext>
            </a:extLst>
          </p:cNvPr>
          <p:cNvSpPr txBox="1"/>
          <p:nvPr/>
        </p:nvSpPr>
        <p:spPr>
          <a:xfrm>
            <a:off x="3451465"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grpSp>
        <p:nvGrpSpPr>
          <p:cNvPr id="49" name="Group 48">
            <a:extLst>
              <a:ext uri="{FF2B5EF4-FFF2-40B4-BE49-F238E27FC236}">
                <a16:creationId xmlns:a16="http://schemas.microsoft.com/office/drawing/2014/main" id="{8E86A099-A76F-4536-3616-13018939818C}"/>
              </a:ext>
            </a:extLst>
          </p:cNvPr>
          <p:cNvGrpSpPr/>
          <p:nvPr/>
        </p:nvGrpSpPr>
        <p:grpSpPr>
          <a:xfrm>
            <a:off x="3658546" y="697457"/>
            <a:ext cx="3195631" cy="3195631"/>
            <a:chOff x="3658546" y="697457"/>
            <a:chExt cx="3195631" cy="3195631"/>
          </a:xfrm>
        </p:grpSpPr>
        <p:pic>
          <p:nvPicPr>
            <p:cNvPr id="27" name="Picture 26" descr="Chart, scatter chart&#10;&#10;Description automatically generated">
              <a:extLst>
                <a:ext uri="{FF2B5EF4-FFF2-40B4-BE49-F238E27FC236}">
                  <a16:creationId xmlns:a16="http://schemas.microsoft.com/office/drawing/2014/main" id="{4D45EA45-B2A2-00C7-E110-A248220A95D1}"/>
                </a:ext>
              </a:extLst>
            </p:cNvPr>
            <p:cNvPicPr>
              <a:picLocks noChangeAspect="1"/>
            </p:cNvPicPr>
            <p:nvPr/>
          </p:nvPicPr>
          <p:blipFill>
            <a:blip r:embed="rId6"/>
            <a:stretch>
              <a:fillRect/>
            </a:stretch>
          </p:blipFill>
          <p:spPr>
            <a:xfrm>
              <a:off x="3658546" y="697457"/>
              <a:ext cx="3195631" cy="3195631"/>
            </a:xfrm>
            <a:prstGeom prst="rect">
              <a:avLst/>
            </a:prstGeom>
          </p:spPr>
        </p:pic>
        <p:sp>
          <p:nvSpPr>
            <p:cNvPr id="33" name="Rectangle 32">
              <a:extLst>
                <a:ext uri="{FF2B5EF4-FFF2-40B4-BE49-F238E27FC236}">
                  <a16:creationId xmlns:a16="http://schemas.microsoft.com/office/drawing/2014/main" id="{C34A72D7-AC87-B8F7-5C6C-109F74F0C826}"/>
                </a:ext>
              </a:extLst>
            </p:cNvPr>
            <p:cNvSpPr/>
            <p:nvPr/>
          </p:nvSpPr>
          <p:spPr>
            <a:xfrm>
              <a:off x="4974077" y="864732"/>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433D2D92-38F1-4D94-6055-EEFB417FD159}"/>
                </a:ext>
              </a:extLst>
            </p:cNvPr>
            <p:cNvSpPr/>
            <p:nvPr/>
          </p:nvSpPr>
          <p:spPr>
            <a:xfrm>
              <a:off x="5451886" y="1102068"/>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3" name="TextBox 22">
            <a:extLst>
              <a:ext uri="{FF2B5EF4-FFF2-40B4-BE49-F238E27FC236}">
                <a16:creationId xmlns:a16="http://schemas.microsoft.com/office/drawing/2014/main" id="{93604532-5079-E140-B95B-7395223E6ED2}"/>
              </a:ext>
            </a:extLst>
          </p:cNvPr>
          <p:cNvSpPr txBox="1"/>
          <p:nvPr/>
        </p:nvSpPr>
        <p:spPr>
          <a:xfrm>
            <a:off x="3451465"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pic>
        <p:nvPicPr>
          <p:cNvPr id="2" name="Picture 1" descr="Chart&#10;&#10;Description automatically generated">
            <a:extLst>
              <a:ext uri="{FF2B5EF4-FFF2-40B4-BE49-F238E27FC236}">
                <a16:creationId xmlns:a16="http://schemas.microsoft.com/office/drawing/2014/main" id="{50622C77-90E0-1706-E7A0-543CEA93A2F1}"/>
              </a:ext>
            </a:extLst>
          </p:cNvPr>
          <p:cNvPicPr>
            <a:picLocks noChangeAspect="1"/>
          </p:cNvPicPr>
          <p:nvPr/>
        </p:nvPicPr>
        <p:blipFill rotWithShape="1">
          <a:blip r:embed="rId5"/>
          <a:srcRect l="57261" t="13462" r="23944" b="79841"/>
          <a:stretch/>
        </p:blipFill>
        <p:spPr>
          <a:xfrm>
            <a:off x="2306863" y="3232650"/>
            <a:ext cx="600633" cy="214009"/>
          </a:xfrm>
          <a:prstGeom prst="rect">
            <a:avLst/>
          </a:prstGeom>
        </p:spPr>
      </p:pic>
      <p:pic>
        <p:nvPicPr>
          <p:cNvPr id="3" name="Picture 2" descr="Chart, scatter chart&#10;&#10;Description automatically generated">
            <a:extLst>
              <a:ext uri="{FF2B5EF4-FFF2-40B4-BE49-F238E27FC236}">
                <a16:creationId xmlns:a16="http://schemas.microsoft.com/office/drawing/2014/main" id="{1150A7C6-6367-FD8D-2DC4-5B35CAB14527}"/>
              </a:ext>
            </a:extLst>
          </p:cNvPr>
          <p:cNvPicPr>
            <a:picLocks noChangeAspect="1"/>
          </p:cNvPicPr>
          <p:nvPr/>
        </p:nvPicPr>
        <p:blipFill rotWithShape="1">
          <a:blip r:embed="rId6"/>
          <a:srcRect l="56895" t="14115" r="24701" b="80987"/>
          <a:stretch/>
        </p:blipFill>
        <p:spPr>
          <a:xfrm>
            <a:off x="5917330" y="3234056"/>
            <a:ext cx="588151" cy="156531"/>
          </a:xfrm>
          <a:prstGeom prst="rect">
            <a:avLst/>
          </a:prstGeom>
        </p:spPr>
      </p:pic>
      <p:pic>
        <p:nvPicPr>
          <p:cNvPr id="5" name="Picture 4" descr="Chart, scatter chart&#10;&#10;Description automatically generated">
            <a:extLst>
              <a:ext uri="{FF2B5EF4-FFF2-40B4-BE49-F238E27FC236}">
                <a16:creationId xmlns:a16="http://schemas.microsoft.com/office/drawing/2014/main" id="{12113C90-CD66-E16D-F843-FA66D7B7F394}"/>
              </a:ext>
            </a:extLst>
          </p:cNvPr>
          <p:cNvPicPr>
            <a:picLocks noChangeAspect="1"/>
          </p:cNvPicPr>
          <p:nvPr/>
        </p:nvPicPr>
        <p:blipFill rotWithShape="1">
          <a:blip r:embed="rId3"/>
          <a:srcRect l="57725" t="14250" r="25025" b="80321"/>
          <a:stretch/>
        </p:blipFill>
        <p:spPr>
          <a:xfrm>
            <a:off x="2330479" y="6227042"/>
            <a:ext cx="551234" cy="173489"/>
          </a:xfrm>
          <a:prstGeom prst="rect">
            <a:avLst/>
          </a:prstGeom>
        </p:spPr>
      </p:pic>
      <p:pic>
        <p:nvPicPr>
          <p:cNvPr id="8" name="Picture 7" descr="Chart, scatter chart&#10;&#10;Description automatically generated">
            <a:extLst>
              <a:ext uri="{FF2B5EF4-FFF2-40B4-BE49-F238E27FC236}">
                <a16:creationId xmlns:a16="http://schemas.microsoft.com/office/drawing/2014/main" id="{D6A9FF9B-4C03-AA56-9DA8-361D8CA67B01}"/>
              </a:ext>
            </a:extLst>
          </p:cNvPr>
          <p:cNvPicPr>
            <a:picLocks noChangeAspect="1"/>
          </p:cNvPicPr>
          <p:nvPr/>
        </p:nvPicPr>
        <p:blipFill rotWithShape="1">
          <a:blip r:embed="rId4"/>
          <a:srcRect l="57586" t="14589" r="25045" b="80556"/>
          <a:stretch/>
        </p:blipFill>
        <p:spPr>
          <a:xfrm>
            <a:off x="5950453" y="6221458"/>
            <a:ext cx="555028" cy="155171"/>
          </a:xfrm>
          <a:prstGeom prst="rect">
            <a:avLst/>
          </a:prstGeom>
        </p:spPr>
      </p:pic>
      <p:sp>
        <p:nvSpPr>
          <p:cNvPr id="30" name="Rectangle 29">
            <a:extLst>
              <a:ext uri="{FF2B5EF4-FFF2-40B4-BE49-F238E27FC236}">
                <a16:creationId xmlns:a16="http://schemas.microsoft.com/office/drawing/2014/main" id="{8E78CCD2-42D0-4A4B-85FF-D59EEDCB1E02}"/>
              </a:ext>
            </a:extLst>
          </p:cNvPr>
          <p:cNvSpPr/>
          <p:nvPr/>
        </p:nvSpPr>
        <p:spPr>
          <a:xfrm>
            <a:off x="5020222" y="3767514"/>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11D3E224-CB79-6147-A561-3CAB2C1A13AD}"/>
              </a:ext>
            </a:extLst>
          </p:cNvPr>
          <p:cNvSpPr/>
          <p:nvPr/>
        </p:nvSpPr>
        <p:spPr>
          <a:xfrm>
            <a:off x="5000905" y="3972604"/>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16CAA59F-8453-1F44-98A0-49B015704934}"/>
              </a:ext>
            </a:extLst>
          </p:cNvPr>
          <p:cNvSpPr/>
          <p:nvPr/>
        </p:nvSpPr>
        <p:spPr>
          <a:xfrm>
            <a:off x="1779245" y="3970799"/>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764453CA-E34A-6C4D-860E-F0436E11E4B6}"/>
              </a:ext>
            </a:extLst>
          </p:cNvPr>
          <p:cNvSpPr/>
          <p:nvPr/>
        </p:nvSpPr>
        <p:spPr>
          <a:xfrm>
            <a:off x="5009804" y="1018228"/>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DAAA3D0F-597D-5C47-A2A2-2CB1ADE7FB78}"/>
              </a:ext>
            </a:extLst>
          </p:cNvPr>
          <p:cNvSpPr/>
          <p:nvPr/>
        </p:nvSpPr>
        <p:spPr>
          <a:xfrm>
            <a:off x="4261556" y="3516489"/>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3CD7A20-BC1B-B544-9545-361441D9E03A}"/>
              </a:ext>
            </a:extLst>
          </p:cNvPr>
          <p:cNvSpPr/>
          <p:nvPr/>
        </p:nvSpPr>
        <p:spPr>
          <a:xfrm>
            <a:off x="4896483" y="35247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BF03376-94AF-3D4C-95F2-007B24B1D6CE}"/>
              </a:ext>
            </a:extLst>
          </p:cNvPr>
          <p:cNvSpPr/>
          <p:nvPr/>
        </p:nvSpPr>
        <p:spPr>
          <a:xfrm>
            <a:off x="5467034" y="35247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3A69154-7FCD-2A46-9222-384273CEE196}"/>
              </a:ext>
            </a:extLst>
          </p:cNvPr>
          <p:cNvSpPr/>
          <p:nvPr/>
        </p:nvSpPr>
        <p:spPr>
          <a:xfrm>
            <a:off x="6106984" y="352398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E533ACF-56C8-C146-A805-81FE31C29FBD}"/>
              </a:ext>
            </a:extLst>
          </p:cNvPr>
          <p:cNvSpPr/>
          <p:nvPr/>
        </p:nvSpPr>
        <p:spPr>
          <a:xfrm>
            <a:off x="4261556" y="6444220"/>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AFEB46B-7BBE-B341-A308-9EA8896CA113}"/>
              </a:ext>
            </a:extLst>
          </p:cNvPr>
          <p:cNvSpPr/>
          <p:nvPr/>
        </p:nvSpPr>
        <p:spPr>
          <a:xfrm>
            <a:off x="4896483" y="6452459"/>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370B1D21-B280-8644-8EA4-D3D74AB89CE4}"/>
              </a:ext>
            </a:extLst>
          </p:cNvPr>
          <p:cNvSpPr/>
          <p:nvPr/>
        </p:nvSpPr>
        <p:spPr>
          <a:xfrm>
            <a:off x="5467034" y="6452459"/>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9C0D099-4B9E-F048-BF66-B5BEE0E6CE0D}"/>
              </a:ext>
            </a:extLst>
          </p:cNvPr>
          <p:cNvSpPr/>
          <p:nvPr/>
        </p:nvSpPr>
        <p:spPr>
          <a:xfrm>
            <a:off x="6106984" y="6451717"/>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FC5829B-E767-9849-BB31-38183CDAA646}"/>
              </a:ext>
            </a:extLst>
          </p:cNvPr>
          <p:cNvSpPr/>
          <p:nvPr/>
        </p:nvSpPr>
        <p:spPr>
          <a:xfrm>
            <a:off x="1020579" y="6442736"/>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2760693C-25C0-D44D-BF7D-795306800656}"/>
              </a:ext>
            </a:extLst>
          </p:cNvPr>
          <p:cNvSpPr/>
          <p:nvPr/>
        </p:nvSpPr>
        <p:spPr>
          <a:xfrm>
            <a:off x="1655506" y="6450975"/>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6570D521-7F60-E54D-AFFC-71F685124F4D}"/>
              </a:ext>
            </a:extLst>
          </p:cNvPr>
          <p:cNvSpPr/>
          <p:nvPr/>
        </p:nvSpPr>
        <p:spPr>
          <a:xfrm>
            <a:off x="2226057" y="6450975"/>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D5607FD-7D71-FE49-A0E2-982C80B045A9}"/>
              </a:ext>
            </a:extLst>
          </p:cNvPr>
          <p:cNvSpPr/>
          <p:nvPr/>
        </p:nvSpPr>
        <p:spPr>
          <a:xfrm>
            <a:off x="2866007" y="6450233"/>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67" descr="Chart&#10;&#10;Description automatically generated">
            <a:extLst>
              <a:ext uri="{FF2B5EF4-FFF2-40B4-BE49-F238E27FC236}">
                <a16:creationId xmlns:a16="http://schemas.microsoft.com/office/drawing/2014/main" id="{A3D376FC-C6BD-8C40-9CFB-41A792BEAC82}"/>
              </a:ext>
            </a:extLst>
          </p:cNvPr>
          <p:cNvPicPr>
            <a:picLocks noChangeAspect="1"/>
          </p:cNvPicPr>
          <p:nvPr/>
        </p:nvPicPr>
        <p:blipFill rotWithShape="1">
          <a:blip r:embed="rId5"/>
          <a:srcRect l="15288" t="14246" r="45190" b="80856"/>
          <a:stretch/>
        </p:blipFill>
        <p:spPr>
          <a:xfrm>
            <a:off x="2054221" y="3102155"/>
            <a:ext cx="1262993" cy="156531"/>
          </a:xfrm>
          <a:prstGeom prst="rect">
            <a:avLst/>
          </a:prstGeom>
        </p:spPr>
      </p:pic>
      <p:sp>
        <p:nvSpPr>
          <p:cNvPr id="7" name="Rectangle 6">
            <a:extLst>
              <a:ext uri="{FF2B5EF4-FFF2-40B4-BE49-F238E27FC236}">
                <a16:creationId xmlns:a16="http://schemas.microsoft.com/office/drawing/2014/main" id="{A925C2AE-C3B2-4943-B9F9-52C7C173ECB6}"/>
              </a:ext>
            </a:extLst>
          </p:cNvPr>
          <p:cNvSpPr/>
          <p:nvPr/>
        </p:nvSpPr>
        <p:spPr>
          <a:xfrm>
            <a:off x="898216" y="1133644"/>
            <a:ext cx="1292584" cy="1824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8" descr="Chart, scatter chart&#10;&#10;Description automatically generated">
            <a:extLst>
              <a:ext uri="{FF2B5EF4-FFF2-40B4-BE49-F238E27FC236}">
                <a16:creationId xmlns:a16="http://schemas.microsoft.com/office/drawing/2014/main" id="{0B5F0341-4DE4-F84C-9B44-24BAE22549DE}"/>
              </a:ext>
            </a:extLst>
          </p:cNvPr>
          <p:cNvPicPr>
            <a:picLocks noChangeAspect="1"/>
          </p:cNvPicPr>
          <p:nvPr/>
        </p:nvPicPr>
        <p:blipFill rotWithShape="1">
          <a:blip r:embed="rId6"/>
          <a:srcRect l="15057" t="13912" r="58128" b="81326"/>
          <a:stretch/>
        </p:blipFill>
        <p:spPr>
          <a:xfrm>
            <a:off x="5675878" y="3080478"/>
            <a:ext cx="856910" cy="152172"/>
          </a:xfrm>
          <a:prstGeom prst="rect">
            <a:avLst/>
          </a:prstGeom>
        </p:spPr>
      </p:pic>
      <p:sp>
        <p:nvSpPr>
          <p:cNvPr id="70" name="Rectangle 69">
            <a:extLst>
              <a:ext uri="{FF2B5EF4-FFF2-40B4-BE49-F238E27FC236}">
                <a16:creationId xmlns:a16="http://schemas.microsoft.com/office/drawing/2014/main" id="{63401328-500B-3D41-B56E-1470DDF3A604}"/>
              </a:ext>
            </a:extLst>
          </p:cNvPr>
          <p:cNvSpPr/>
          <p:nvPr/>
        </p:nvSpPr>
        <p:spPr>
          <a:xfrm>
            <a:off x="4148776" y="1123114"/>
            <a:ext cx="890763" cy="1824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6A2D74D3-FEF2-B64D-9631-CAE40481D424}"/>
              </a:ext>
            </a:extLst>
          </p:cNvPr>
          <p:cNvGrpSpPr/>
          <p:nvPr/>
        </p:nvGrpSpPr>
        <p:grpSpPr>
          <a:xfrm>
            <a:off x="4152725" y="1040470"/>
            <a:ext cx="753592" cy="614444"/>
            <a:chOff x="5687464" y="2844535"/>
            <a:chExt cx="753592" cy="614444"/>
          </a:xfrm>
        </p:grpSpPr>
        <p:pic>
          <p:nvPicPr>
            <p:cNvPr id="41" name="Picture 40" descr="Chart, bar chart&#10;&#10;Description automatically generated">
              <a:extLst>
                <a:ext uri="{FF2B5EF4-FFF2-40B4-BE49-F238E27FC236}">
                  <a16:creationId xmlns:a16="http://schemas.microsoft.com/office/drawing/2014/main" id="{DDA6B929-8998-5344-B6DB-D44FAD428799}"/>
                </a:ext>
              </a:extLst>
            </p:cNvPr>
            <p:cNvPicPr>
              <a:picLocks noChangeAspect="1"/>
            </p:cNvPicPr>
            <p:nvPr/>
          </p:nvPicPr>
          <p:blipFill rotWithShape="1">
            <a:blip r:embed="rId7"/>
            <a:srcRect l="50191" t="52388" r="9749" b="20193"/>
            <a:stretch/>
          </p:blipFill>
          <p:spPr>
            <a:xfrm rot="5400000">
              <a:off x="5532417" y="2999582"/>
              <a:ext cx="614444" cy="304349"/>
            </a:xfrm>
            <a:prstGeom prst="rect">
              <a:avLst/>
            </a:prstGeom>
          </p:spPr>
        </p:pic>
        <p:pic>
          <p:nvPicPr>
            <p:cNvPr id="44" name="Picture 43" descr="Chart, scatter chart&#10;&#10;Description automatically generated">
              <a:extLst>
                <a:ext uri="{FF2B5EF4-FFF2-40B4-BE49-F238E27FC236}">
                  <a16:creationId xmlns:a16="http://schemas.microsoft.com/office/drawing/2014/main" id="{0CE75D11-085D-0D48-A18C-778E6F0C6C7D}"/>
                </a:ext>
              </a:extLst>
            </p:cNvPr>
            <p:cNvPicPr>
              <a:picLocks noChangeAspect="1"/>
            </p:cNvPicPr>
            <p:nvPr/>
          </p:nvPicPr>
          <p:blipFill rotWithShape="1">
            <a:blip r:embed="rId8"/>
            <a:srcRect l="42956" t="6852" r="40602" b="86562"/>
            <a:stretch/>
          </p:blipFill>
          <p:spPr>
            <a:xfrm>
              <a:off x="6035195" y="2881649"/>
              <a:ext cx="369664" cy="148074"/>
            </a:xfrm>
            <a:prstGeom prst="rect">
              <a:avLst/>
            </a:prstGeom>
          </p:spPr>
        </p:pic>
        <p:pic>
          <p:nvPicPr>
            <p:cNvPr id="45" name="Picture 44" descr="Chart, scatter chart&#10;&#10;Description automatically generated">
              <a:extLst>
                <a:ext uri="{FF2B5EF4-FFF2-40B4-BE49-F238E27FC236}">
                  <a16:creationId xmlns:a16="http://schemas.microsoft.com/office/drawing/2014/main" id="{08A07597-3B2B-CE42-BAEB-FC12B44D2D19}"/>
                </a:ext>
              </a:extLst>
            </p:cNvPr>
            <p:cNvPicPr>
              <a:picLocks noChangeAspect="1"/>
            </p:cNvPicPr>
            <p:nvPr/>
          </p:nvPicPr>
          <p:blipFill rotWithShape="1">
            <a:blip r:embed="rId9"/>
            <a:srcRect l="43140" t="6932" r="39926" b="86671"/>
            <a:stretch/>
          </p:blipFill>
          <p:spPr>
            <a:xfrm>
              <a:off x="6042256" y="3079835"/>
              <a:ext cx="380739" cy="143842"/>
            </a:xfrm>
            <a:prstGeom prst="rect">
              <a:avLst/>
            </a:prstGeom>
          </p:spPr>
        </p:pic>
        <p:pic>
          <p:nvPicPr>
            <p:cNvPr id="47" name="Picture 46" descr="Chart, scatter chart&#10;&#10;Description automatically generated">
              <a:extLst>
                <a:ext uri="{FF2B5EF4-FFF2-40B4-BE49-F238E27FC236}">
                  <a16:creationId xmlns:a16="http://schemas.microsoft.com/office/drawing/2014/main" id="{E3D6D7C1-93A0-C44A-BDD8-C6A3E716AFC4}"/>
                </a:ext>
              </a:extLst>
            </p:cNvPr>
            <p:cNvPicPr>
              <a:picLocks noChangeAspect="1"/>
            </p:cNvPicPr>
            <p:nvPr/>
          </p:nvPicPr>
          <p:blipFill rotWithShape="1">
            <a:blip r:embed="rId10"/>
            <a:srcRect l="42225" t="6179" r="39724" b="87976"/>
            <a:stretch/>
          </p:blipFill>
          <p:spPr>
            <a:xfrm>
              <a:off x="6035195" y="3249364"/>
              <a:ext cx="405861" cy="131428"/>
            </a:xfrm>
            <a:prstGeom prst="rect">
              <a:avLst/>
            </a:prstGeom>
          </p:spPr>
        </p:pic>
      </p:grpSp>
      <p:pic>
        <p:nvPicPr>
          <p:cNvPr id="71" name="Picture 70" descr="Chart, scatter chart&#10;&#10;Description automatically generated">
            <a:extLst>
              <a:ext uri="{FF2B5EF4-FFF2-40B4-BE49-F238E27FC236}">
                <a16:creationId xmlns:a16="http://schemas.microsoft.com/office/drawing/2014/main" id="{64A1EC44-FB88-2A4E-AC23-85729927DCE4}"/>
              </a:ext>
            </a:extLst>
          </p:cNvPr>
          <p:cNvPicPr>
            <a:picLocks noChangeAspect="1"/>
          </p:cNvPicPr>
          <p:nvPr/>
        </p:nvPicPr>
        <p:blipFill rotWithShape="1">
          <a:blip r:embed="rId3"/>
          <a:srcRect l="15433" t="14339" r="57721" b="80882"/>
          <a:stretch/>
        </p:blipFill>
        <p:spPr>
          <a:xfrm>
            <a:off x="2065506" y="6041842"/>
            <a:ext cx="857907" cy="152697"/>
          </a:xfrm>
          <a:prstGeom prst="rect">
            <a:avLst/>
          </a:prstGeom>
        </p:spPr>
      </p:pic>
      <p:sp>
        <p:nvSpPr>
          <p:cNvPr id="72" name="Rectangle 71">
            <a:extLst>
              <a:ext uri="{FF2B5EF4-FFF2-40B4-BE49-F238E27FC236}">
                <a16:creationId xmlns:a16="http://schemas.microsoft.com/office/drawing/2014/main" id="{9684F9CE-7BA8-8745-8073-61111400D1D3}"/>
              </a:ext>
            </a:extLst>
          </p:cNvPr>
          <p:cNvSpPr/>
          <p:nvPr/>
        </p:nvSpPr>
        <p:spPr>
          <a:xfrm flipV="1">
            <a:off x="907830" y="4072255"/>
            <a:ext cx="1292584" cy="268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descr="Chart, scatter chart&#10;&#10;Description automatically generated">
            <a:extLst>
              <a:ext uri="{FF2B5EF4-FFF2-40B4-BE49-F238E27FC236}">
                <a16:creationId xmlns:a16="http://schemas.microsoft.com/office/drawing/2014/main" id="{4C292EAF-C9CA-4F43-A9B6-B40921BAE718}"/>
              </a:ext>
            </a:extLst>
          </p:cNvPr>
          <p:cNvPicPr>
            <a:picLocks noChangeAspect="1"/>
          </p:cNvPicPr>
          <p:nvPr/>
        </p:nvPicPr>
        <p:blipFill rotWithShape="1">
          <a:blip r:embed="rId4"/>
          <a:srcRect l="14886" t="14817" r="58202" b="80840"/>
          <a:stretch/>
        </p:blipFill>
        <p:spPr>
          <a:xfrm>
            <a:off x="5677648" y="6047659"/>
            <a:ext cx="860017" cy="138784"/>
          </a:xfrm>
          <a:prstGeom prst="rect">
            <a:avLst/>
          </a:prstGeom>
        </p:spPr>
      </p:pic>
      <p:sp>
        <p:nvSpPr>
          <p:cNvPr id="74" name="Rectangle 73">
            <a:extLst>
              <a:ext uri="{FF2B5EF4-FFF2-40B4-BE49-F238E27FC236}">
                <a16:creationId xmlns:a16="http://schemas.microsoft.com/office/drawing/2014/main" id="{71799732-C29E-0A42-80BD-D55C0CBF674B}"/>
              </a:ext>
            </a:extLst>
          </p:cNvPr>
          <p:cNvSpPr/>
          <p:nvPr/>
        </p:nvSpPr>
        <p:spPr>
          <a:xfrm flipV="1">
            <a:off x="4115281" y="4016445"/>
            <a:ext cx="1292584" cy="268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53B2D23-6FB7-8B40-A107-397917370750}"/>
              </a:ext>
            </a:extLst>
          </p:cNvPr>
          <p:cNvSpPr/>
          <p:nvPr/>
        </p:nvSpPr>
        <p:spPr>
          <a:xfrm flipV="1">
            <a:off x="804865" y="6450305"/>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28AE8F7-EA9B-0847-87E6-F53ECF466B1E}"/>
              </a:ext>
            </a:extLst>
          </p:cNvPr>
          <p:cNvSpPr/>
          <p:nvPr/>
        </p:nvSpPr>
        <p:spPr>
          <a:xfrm flipV="1">
            <a:off x="4028495" y="6450305"/>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622D75A0-7948-F243-975C-69E1B4FA95A4}"/>
              </a:ext>
            </a:extLst>
          </p:cNvPr>
          <p:cNvSpPr/>
          <p:nvPr/>
        </p:nvSpPr>
        <p:spPr>
          <a:xfrm flipV="1">
            <a:off x="809145" y="3526566"/>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B10D6D57-3BC2-B54C-B88C-5A2F32A7CF6F}"/>
              </a:ext>
            </a:extLst>
          </p:cNvPr>
          <p:cNvSpPr/>
          <p:nvPr/>
        </p:nvSpPr>
        <p:spPr>
          <a:xfrm flipV="1">
            <a:off x="3970336" y="355077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ABC8788-F57D-264A-A380-144D5EF9E733}"/>
              </a:ext>
            </a:extLst>
          </p:cNvPr>
          <p:cNvSpPr/>
          <p:nvPr/>
        </p:nvSpPr>
        <p:spPr>
          <a:xfrm flipV="1">
            <a:off x="720356" y="2224832"/>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D1A5B40E-5D43-A846-B843-456DBD321086}"/>
              </a:ext>
            </a:extLst>
          </p:cNvPr>
          <p:cNvSpPr/>
          <p:nvPr/>
        </p:nvSpPr>
        <p:spPr>
          <a:xfrm flipV="1">
            <a:off x="724710" y="1419612"/>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37B0287-36B5-3549-BBEA-1634C4E68C1A}"/>
              </a:ext>
            </a:extLst>
          </p:cNvPr>
          <p:cNvSpPr/>
          <p:nvPr/>
        </p:nvSpPr>
        <p:spPr>
          <a:xfrm flipV="1">
            <a:off x="720356" y="3034927"/>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E7D0D393-E200-F246-90B6-AFDDC6461F85}"/>
              </a:ext>
            </a:extLst>
          </p:cNvPr>
          <p:cNvSpPr/>
          <p:nvPr/>
        </p:nvSpPr>
        <p:spPr>
          <a:xfrm flipV="1">
            <a:off x="3904823" y="1382681"/>
            <a:ext cx="111509"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EF1FA0A1-6131-9944-B6E0-2258D369E1AC}"/>
              </a:ext>
            </a:extLst>
          </p:cNvPr>
          <p:cNvSpPr/>
          <p:nvPr/>
        </p:nvSpPr>
        <p:spPr>
          <a:xfrm flipV="1">
            <a:off x="3904822" y="1961590"/>
            <a:ext cx="111509"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029ABC68-9035-EC43-B292-CA94430356BA}"/>
              </a:ext>
            </a:extLst>
          </p:cNvPr>
          <p:cNvSpPr/>
          <p:nvPr/>
        </p:nvSpPr>
        <p:spPr>
          <a:xfrm flipV="1">
            <a:off x="3834195" y="2552568"/>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990E221C-105E-7440-BC56-538ABBFBC9EF}"/>
              </a:ext>
            </a:extLst>
          </p:cNvPr>
          <p:cNvSpPr/>
          <p:nvPr/>
        </p:nvSpPr>
        <p:spPr>
          <a:xfrm flipV="1">
            <a:off x="3822032" y="3113078"/>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56D3EE57-F783-2249-B3F0-6AA28A3DE7F4}"/>
              </a:ext>
            </a:extLst>
          </p:cNvPr>
          <p:cNvSpPr/>
          <p:nvPr/>
        </p:nvSpPr>
        <p:spPr>
          <a:xfrm flipV="1">
            <a:off x="4036894" y="3507781"/>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532F99A3-9D0F-E54C-A5A5-6EE06B920017}"/>
              </a:ext>
            </a:extLst>
          </p:cNvPr>
          <p:cNvSpPr/>
          <p:nvPr/>
        </p:nvSpPr>
        <p:spPr>
          <a:xfrm flipV="1">
            <a:off x="686301" y="6481192"/>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5CA0BF7-02A9-1844-8882-2D87BCB191A7}"/>
              </a:ext>
            </a:extLst>
          </p:cNvPr>
          <p:cNvSpPr/>
          <p:nvPr/>
        </p:nvSpPr>
        <p:spPr>
          <a:xfrm flipV="1">
            <a:off x="590061" y="608899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70D90F6B-5796-C943-A985-3EEA02047BD5}"/>
              </a:ext>
            </a:extLst>
          </p:cNvPr>
          <p:cNvSpPr/>
          <p:nvPr/>
        </p:nvSpPr>
        <p:spPr>
          <a:xfrm flipV="1">
            <a:off x="3817857" y="4270079"/>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1032CBF7-7BCC-B645-B9F7-45AB6B7CCC93}"/>
              </a:ext>
            </a:extLst>
          </p:cNvPr>
          <p:cNvSpPr/>
          <p:nvPr/>
        </p:nvSpPr>
        <p:spPr>
          <a:xfrm flipV="1">
            <a:off x="590061" y="5480669"/>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B8D355D3-36A2-ED49-8E6A-47482FAB3C6F}"/>
              </a:ext>
            </a:extLst>
          </p:cNvPr>
          <p:cNvSpPr/>
          <p:nvPr/>
        </p:nvSpPr>
        <p:spPr>
          <a:xfrm flipV="1">
            <a:off x="591096" y="4911310"/>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55A8991E-0642-6E45-9B3F-5AF78F35D115}"/>
              </a:ext>
            </a:extLst>
          </p:cNvPr>
          <p:cNvSpPr/>
          <p:nvPr/>
        </p:nvSpPr>
        <p:spPr>
          <a:xfrm flipV="1">
            <a:off x="597223" y="4302630"/>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B0D21759-43CE-A143-8A25-79F0601734D7}"/>
              </a:ext>
            </a:extLst>
          </p:cNvPr>
          <p:cNvSpPr/>
          <p:nvPr/>
        </p:nvSpPr>
        <p:spPr>
          <a:xfrm flipV="1">
            <a:off x="3830128" y="4893223"/>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FA4B70E3-6F4F-2049-AA5E-C7E12481E0C0}"/>
              </a:ext>
            </a:extLst>
          </p:cNvPr>
          <p:cNvSpPr/>
          <p:nvPr/>
        </p:nvSpPr>
        <p:spPr>
          <a:xfrm flipV="1">
            <a:off x="3825760" y="547646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14D3F8D-2368-AA40-82FA-61719117F4B7}"/>
              </a:ext>
            </a:extLst>
          </p:cNvPr>
          <p:cNvSpPr/>
          <p:nvPr/>
        </p:nvSpPr>
        <p:spPr>
          <a:xfrm flipV="1">
            <a:off x="3817857" y="6097701"/>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D4686A86-E2AE-1446-A5AE-E23A16D2ECF1}"/>
              </a:ext>
            </a:extLst>
          </p:cNvPr>
          <p:cNvSpPr/>
          <p:nvPr/>
        </p:nvSpPr>
        <p:spPr>
          <a:xfrm flipV="1">
            <a:off x="4189294" y="6614807"/>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22D208EE-B3DC-2645-B411-FB9136AB383C}"/>
              </a:ext>
            </a:extLst>
          </p:cNvPr>
          <p:cNvSpPr/>
          <p:nvPr/>
        </p:nvSpPr>
        <p:spPr>
          <a:xfrm flipV="1">
            <a:off x="3906264" y="6472226"/>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5015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1BB459F-47DB-E148-9AD5-A42B8B98F47F}"/>
              </a:ext>
            </a:extLst>
          </p:cNvPr>
          <p:cNvGrpSpPr/>
          <p:nvPr/>
        </p:nvGrpSpPr>
        <p:grpSpPr>
          <a:xfrm>
            <a:off x="4707474" y="674006"/>
            <a:ext cx="2575838" cy="2691440"/>
            <a:chOff x="4551381" y="583911"/>
            <a:chExt cx="2665129" cy="2665129"/>
          </a:xfrm>
        </p:grpSpPr>
        <p:pic>
          <p:nvPicPr>
            <p:cNvPr id="15" name="Picture 14" descr="Chart, scatter chart&#10;&#10;Description automatically generated">
              <a:extLst>
                <a:ext uri="{FF2B5EF4-FFF2-40B4-BE49-F238E27FC236}">
                  <a16:creationId xmlns:a16="http://schemas.microsoft.com/office/drawing/2014/main" id="{D2F8EFE3-6704-FEF6-CA95-732A6EE7C585}"/>
                </a:ext>
              </a:extLst>
            </p:cNvPr>
            <p:cNvPicPr>
              <a:picLocks noChangeAspect="1"/>
            </p:cNvPicPr>
            <p:nvPr/>
          </p:nvPicPr>
          <p:blipFill>
            <a:blip r:embed="rId3"/>
            <a:stretch>
              <a:fillRect/>
            </a:stretch>
          </p:blipFill>
          <p:spPr>
            <a:xfrm>
              <a:off x="4551381" y="583911"/>
              <a:ext cx="2665129" cy="2665129"/>
            </a:xfrm>
            <a:prstGeom prst="rect">
              <a:avLst/>
            </a:prstGeom>
          </p:spPr>
        </p:pic>
        <p:sp>
          <p:nvSpPr>
            <p:cNvPr id="17" name="Rectangle 16">
              <a:extLst>
                <a:ext uri="{FF2B5EF4-FFF2-40B4-BE49-F238E27FC236}">
                  <a16:creationId xmlns:a16="http://schemas.microsoft.com/office/drawing/2014/main" id="{B6457E1F-DAFD-6D52-72B2-70AC64E87735}"/>
                </a:ext>
              </a:extLst>
            </p:cNvPr>
            <p:cNvSpPr/>
            <p:nvPr/>
          </p:nvSpPr>
          <p:spPr>
            <a:xfrm>
              <a:off x="4606183" y="851425"/>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8C47650-5F3F-CE82-D2A0-614A9C278F42}"/>
              </a:ext>
            </a:extLst>
          </p:cNvPr>
          <p:cNvGrpSpPr/>
          <p:nvPr/>
        </p:nvGrpSpPr>
        <p:grpSpPr>
          <a:xfrm>
            <a:off x="2522402" y="681027"/>
            <a:ext cx="2379167" cy="2691440"/>
            <a:chOff x="2334498" y="577882"/>
            <a:chExt cx="2461640" cy="2665129"/>
          </a:xfrm>
        </p:grpSpPr>
        <p:pic>
          <p:nvPicPr>
            <p:cNvPr id="12" name="Picture 11" descr="Chart, scatter chart&#10;&#10;Description automatically generated">
              <a:extLst>
                <a:ext uri="{FF2B5EF4-FFF2-40B4-BE49-F238E27FC236}">
                  <a16:creationId xmlns:a16="http://schemas.microsoft.com/office/drawing/2014/main" id="{8641E212-539F-2C78-46AA-48484B4E00EA}"/>
                </a:ext>
              </a:extLst>
            </p:cNvPr>
            <p:cNvPicPr>
              <a:picLocks noChangeAspect="1"/>
            </p:cNvPicPr>
            <p:nvPr/>
          </p:nvPicPr>
          <p:blipFill rotWithShape="1">
            <a:blip r:embed="rId4"/>
            <a:srcRect r="7635"/>
            <a:stretch/>
          </p:blipFill>
          <p:spPr>
            <a:xfrm>
              <a:off x="2334498" y="577882"/>
              <a:ext cx="2461640" cy="2665129"/>
            </a:xfrm>
            <a:prstGeom prst="rect">
              <a:avLst/>
            </a:prstGeom>
          </p:spPr>
        </p:pic>
        <p:sp>
          <p:nvSpPr>
            <p:cNvPr id="16" name="Rectangle 15">
              <a:extLst>
                <a:ext uri="{FF2B5EF4-FFF2-40B4-BE49-F238E27FC236}">
                  <a16:creationId xmlns:a16="http://schemas.microsoft.com/office/drawing/2014/main" id="{7F8CD6E1-F9F0-E2A2-3439-FAA012246A49}"/>
                </a:ext>
              </a:extLst>
            </p:cNvPr>
            <p:cNvSpPr/>
            <p:nvPr/>
          </p:nvSpPr>
          <p:spPr>
            <a:xfrm>
              <a:off x="2390171" y="844550"/>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6" name="TextBox 25">
            <a:extLst>
              <a:ext uri="{FF2B5EF4-FFF2-40B4-BE49-F238E27FC236}">
                <a16:creationId xmlns:a16="http://schemas.microsoft.com/office/drawing/2014/main" id="{FDC584E3-B79C-2E4B-9CBE-21756A560AC0}"/>
              </a:ext>
            </a:extLst>
          </p:cNvPr>
          <p:cNvSpPr txBox="1"/>
          <p:nvPr/>
        </p:nvSpPr>
        <p:spPr>
          <a:xfrm>
            <a:off x="77042" y="6209226"/>
            <a:ext cx="7139466" cy="7848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3. Correlation between verbal estimate regression residuals in Figure 2. </a:t>
            </a:r>
            <a:r>
              <a:rPr lang="en-US" sz="900" dirty="0">
                <a:latin typeface="Arial" panose="020B0604020202020204" pitchFamily="34" charset="0"/>
                <a:cs typeface="Arial" panose="020B0604020202020204" pitchFamily="34" charset="0"/>
              </a:rPr>
              <a:t>A) Verbal estimate residuals (difference between the model prediction and the average estimate for that stimulus) at each viewing duration plotted against z-scored actual depth. The residual for a particular stimulus at each viewing duration is highlighted in red. B) Correlation between all combination of verbal estimate regression residuals at the three viewing durations (125, 250, 1000ms). The residual correlation for a particular stimulus is highlighted in red on all plots. (* indicates p &lt; 0.05, ** indicates p &lt; 0.01)</a:t>
            </a:r>
          </a:p>
        </p:txBody>
      </p:sp>
      <p:sp>
        <p:nvSpPr>
          <p:cNvPr id="11" name="TextBox 10">
            <a:extLst>
              <a:ext uri="{FF2B5EF4-FFF2-40B4-BE49-F238E27FC236}">
                <a16:creationId xmlns:a16="http://schemas.microsoft.com/office/drawing/2014/main" id="{1177574D-31AA-3B26-8C4D-EF10DF897C01}"/>
              </a:ext>
            </a:extLst>
          </p:cNvPr>
          <p:cNvSpPr txBox="1"/>
          <p:nvPr/>
        </p:nvSpPr>
        <p:spPr>
          <a:xfrm>
            <a:off x="-53741" y="82874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9" name="TextBox 28">
            <a:extLst>
              <a:ext uri="{FF2B5EF4-FFF2-40B4-BE49-F238E27FC236}">
                <a16:creationId xmlns:a16="http://schemas.microsoft.com/office/drawing/2014/main" id="{62C40CD5-C9A9-7838-10C2-9A6E7BA3D65D}"/>
              </a:ext>
            </a:extLst>
          </p:cNvPr>
          <p:cNvSpPr txBox="1"/>
          <p:nvPr/>
        </p:nvSpPr>
        <p:spPr>
          <a:xfrm>
            <a:off x="-52200" y="364309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34" name="TextBox 33">
            <a:extLst>
              <a:ext uri="{FF2B5EF4-FFF2-40B4-BE49-F238E27FC236}">
                <a16:creationId xmlns:a16="http://schemas.microsoft.com/office/drawing/2014/main" id="{DDB3EEF5-746E-EF4D-0BAE-0C9BE14A883B}"/>
              </a:ext>
            </a:extLst>
          </p:cNvPr>
          <p:cNvSpPr txBox="1"/>
          <p:nvPr/>
        </p:nvSpPr>
        <p:spPr>
          <a:xfrm>
            <a:off x="117614"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(125x250) x (125x1000)</a:t>
            </a:r>
          </a:p>
        </p:txBody>
      </p:sp>
      <p:sp>
        <p:nvSpPr>
          <p:cNvPr id="35" name="TextBox 34">
            <a:extLst>
              <a:ext uri="{FF2B5EF4-FFF2-40B4-BE49-F238E27FC236}">
                <a16:creationId xmlns:a16="http://schemas.microsoft.com/office/drawing/2014/main" id="{D1B54BE5-3F74-D074-0CAC-2975EF52481B}"/>
              </a:ext>
            </a:extLst>
          </p:cNvPr>
          <p:cNvSpPr txBox="1"/>
          <p:nvPr/>
        </p:nvSpPr>
        <p:spPr>
          <a:xfrm>
            <a:off x="2751077"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(125x250) x (250x1000)</a:t>
            </a:r>
          </a:p>
        </p:txBody>
      </p:sp>
      <p:sp>
        <p:nvSpPr>
          <p:cNvPr id="38" name="TextBox 37">
            <a:extLst>
              <a:ext uri="{FF2B5EF4-FFF2-40B4-BE49-F238E27FC236}">
                <a16:creationId xmlns:a16="http://schemas.microsoft.com/office/drawing/2014/main" id="{D4E0338A-ADE8-DC63-91D6-F975219DC94D}"/>
              </a:ext>
            </a:extLst>
          </p:cNvPr>
          <p:cNvSpPr txBox="1"/>
          <p:nvPr/>
        </p:nvSpPr>
        <p:spPr>
          <a:xfrm>
            <a:off x="5115822"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(125x1000) x (250x1000)</a:t>
            </a:r>
          </a:p>
        </p:txBody>
      </p:sp>
      <p:pic>
        <p:nvPicPr>
          <p:cNvPr id="39" name="Picture 38">
            <a:extLst>
              <a:ext uri="{FF2B5EF4-FFF2-40B4-BE49-F238E27FC236}">
                <a16:creationId xmlns:a16="http://schemas.microsoft.com/office/drawing/2014/main" id="{89EA9347-22C9-3842-0CAE-B69D3A5DEDA2}"/>
              </a:ext>
            </a:extLst>
          </p:cNvPr>
          <p:cNvPicPr>
            <a:picLocks noChangeAspect="1"/>
          </p:cNvPicPr>
          <p:nvPr/>
        </p:nvPicPr>
        <p:blipFill>
          <a:blip r:embed="rId5"/>
          <a:stretch>
            <a:fillRect/>
          </a:stretch>
        </p:blipFill>
        <p:spPr>
          <a:xfrm>
            <a:off x="77042" y="8024295"/>
            <a:ext cx="2400300" cy="1397000"/>
          </a:xfrm>
          <a:prstGeom prst="rect">
            <a:avLst/>
          </a:prstGeom>
        </p:spPr>
      </p:pic>
      <p:pic>
        <p:nvPicPr>
          <p:cNvPr id="44" name="Picture 43">
            <a:extLst>
              <a:ext uri="{FF2B5EF4-FFF2-40B4-BE49-F238E27FC236}">
                <a16:creationId xmlns:a16="http://schemas.microsoft.com/office/drawing/2014/main" id="{C89E6437-4704-F129-815E-6D4BEFE7F7AA}"/>
              </a:ext>
            </a:extLst>
          </p:cNvPr>
          <p:cNvPicPr>
            <a:picLocks noChangeAspect="1"/>
          </p:cNvPicPr>
          <p:nvPr/>
        </p:nvPicPr>
        <p:blipFill>
          <a:blip r:embed="rId6"/>
          <a:stretch>
            <a:fillRect/>
          </a:stretch>
        </p:blipFill>
        <p:spPr>
          <a:xfrm>
            <a:off x="2390171" y="8024295"/>
            <a:ext cx="2477936" cy="1397000"/>
          </a:xfrm>
          <a:prstGeom prst="rect">
            <a:avLst/>
          </a:prstGeom>
        </p:spPr>
      </p:pic>
      <p:pic>
        <p:nvPicPr>
          <p:cNvPr id="45" name="Picture 44">
            <a:extLst>
              <a:ext uri="{FF2B5EF4-FFF2-40B4-BE49-F238E27FC236}">
                <a16:creationId xmlns:a16="http://schemas.microsoft.com/office/drawing/2014/main" id="{35757CB4-FDBA-7B49-3B25-9E6943D963CA}"/>
              </a:ext>
            </a:extLst>
          </p:cNvPr>
          <p:cNvPicPr>
            <a:picLocks noChangeAspect="1"/>
          </p:cNvPicPr>
          <p:nvPr/>
        </p:nvPicPr>
        <p:blipFill>
          <a:blip r:embed="rId7"/>
          <a:stretch>
            <a:fillRect/>
          </a:stretch>
        </p:blipFill>
        <p:spPr>
          <a:xfrm>
            <a:off x="4832327" y="7974007"/>
            <a:ext cx="2406650" cy="1428750"/>
          </a:xfrm>
          <a:prstGeom prst="rect">
            <a:avLst/>
          </a:prstGeom>
        </p:spPr>
      </p:pic>
      <p:sp>
        <p:nvSpPr>
          <p:cNvPr id="49" name="TextBox 48">
            <a:extLst>
              <a:ext uri="{FF2B5EF4-FFF2-40B4-BE49-F238E27FC236}">
                <a16:creationId xmlns:a16="http://schemas.microsoft.com/office/drawing/2014/main" id="{26CF0B56-9749-9F92-4B70-8E1221B6B69A}"/>
              </a:ext>
            </a:extLst>
          </p:cNvPr>
          <p:cNvSpPr txBox="1"/>
          <p:nvPr/>
        </p:nvSpPr>
        <p:spPr>
          <a:xfrm>
            <a:off x="4626821" y="3495414"/>
            <a:ext cx="63246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t>
            </a:r>
          </a:p>
        </p:txBody>
      </p:sp>
      <p:pic>
        <p:nvPicPr>
          <p:cNvPr id="9" name="Picture 8" descr="Chart, scatter chart&#10;&#10;Description automatically generated">
            <a:extLst>
              <a:ext uri="{FF2B5EF4-FFF2-40B4-BE49-F238E27FC236}">
                <a16:creationId xmlns:a16="http://schemas.microsoft.com/office/drawing/2014/main" id="{372C17DD-FB60-F3E2-CE9D-65FACC12D3A4}"/>
              </a:ext>
            </a:extLst>
          </p:cNvPr>
          <p:cNvPicPr>
            <a:picLocks noChangeAspect="1"/>
          </p:cNvPicPr>
          <p:nvPr/>
        </p:nvPicPr>
        <p:blipFill rotWithShape="1">
          <a:blip r:embed="rId8"/>
          <a:srcRect r="7635"/>
          <a:stretch/>
        </p:blipFill>
        <p:spPr>
          <a:xfrm>
            <a:off x="255118" y="680881"/>
            <a:ext cx="2485941" cy="2691440"/>
          </a:xfrm>
          <a:prstGeom prst="rect">
            <a:avLst/>
          </a:prstGeom>
        </p:spPr>
      </p:pic>
      <p:sp>
        <p:nvSpPr>
          <p:cNvPr id="25" name="Rectangle 24">
            <a:extLst>
              <a:ext uri="{FF2B5EF4-FFF2-40B4-BE49-F238E27FC236}">
                <a16:creationId xmlns:a16="http://schemas.microsoft.com/office/drawing/2014/main" id="{DBB0384F-D56E-C316-FD96-755A2B243B9A}"/>
              </a:ext>
            </a:extLst>
          </p:cNvPr>
          <p:cNvSpPr/>
          <p:nvPr/>
        </p:nvSpPr>
        <p:spPr>
          <a:xfrm>
            <a:off x="1380708" y="3909309"/>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56886A60-2D53-180A-D2AF-F843E9583D08}"/>
              </a:ext>
            </a:extLst>
          </p:cNvPr>
          <p:cNvSpPr/>
          <p:nvPr/>
        </p:nvSpPr>
        <p:spPr>
          <a:xfrm>
            <a:off x="3682546" y="390035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6D99A52A-D2CC-4688-0605-E8A1D4EADF71}"/>
              </a:ext>
            </a:extLst>
          </p:cNvPr>
          <p:cNvSpPr/>
          <p:nvPr/>
        </p:nvSpPr>
        <p:spPr>
          <a:xfrm>
            <a:off x="6045877" y="388001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Right Brace 32">
            <a:extLst>
              <a:ext uri="{FF2B5EF4-FFF2-40B4-BE49-F238E27FC236}">
                <a16:creationId xmlns:a16="http://schemas.microsoft.com/office/drawing/2014/main" id="{B409684E-8082-67D3-6182-9AF0AFECF36E}"/>
              </a:ext>
            </a:extLst>
          </p:cNvPr>
          <p:cNvSpPr/>
          <p:nvPr/>
        </p:nvSpPr>
        <p:spPr>
          <a:xfrm rot="16200000">
            <a:off x="4872151" y="2641499"/>
            <a:ext cx="148153" cy="2199299"/>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D99BC2C0-4992-AA04-DDF1-4AB26BAA2588}"/>
              </a:ext>
            </a:extLst>
          </p:cNvPr>
          <p:cNvSpPr/>
          <p:nvPr/>
        </p:nvSpPr>
        <p:spPr>
          <a:xfrm rot="16200000">
            <a:off x="3818661" y="1358873"/>
            <a:ext cx="127628" cy="4326805"/>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803C5E47-AC47-104F-623C-198F0DA3EE9F}"/>
              </a:ext>
            </a:extLst>
          </p:cNvPr>
          <p:cNvSpPr txBox="1"/>
          <p:nvPr/>
        </p:nvSpPr>
        <p:spPr>
          <a:xfrm>
            <a:off x="3716483" y="3286096"/>
            <a:ext cx="305463" cy="253916"/>
          </a:xfrm>
          <a:prstGeom prst="rect">
            <a:avLst/>
          </a:prstGeom>
          <a:noFill/>
        </p:spPr>
        <p:txBody>
          <a:bodyPr wrap="square" rtlCol="0">
            <a:spAutoFit/>
          </a:bodyPr>
          <a:lstStyle/>
          <a:p>
            <a:pPr algn="ctr"/>
            <a:r>
              <a:rPr lang="en-US" sz="1050" b="1" dirty="0">
                <a:latin typeface="Arial" panose="020B0604020202020204" pitchFamily="34" charset="0"/>
                <a:cs typeface="Arial" panose="020B0604020202020204" pitchFamily="34" charset="0"/>
              </a:rPr>
              <a:t>*</a:t>
            </a:r>
            <a:endParaRPr lang="en-US" sz="900" b="1"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93EB605-D0B1-DD47-BD2E-CCB25D77191B}"/>
              </a:ext>
            </a:extLst>
          </p:cNvPr>
          <p:cNvSpPr/>
          <p:nvPr/>
        </p:nvSpPr>
        <p:spPr>
          <a:xfrm>
            <a:off x="1406282" y="828745"/>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14F6855-E1D6-0844-A18E-6AED754F788C}"/>
              </a:ext>
            </a:extLst>
          </p:cNvPr>
          <p:cNvSpPr/>
          <p:nvPr/>
        </p:nvSpPr>
        <p:spPr>
          <a:xfrm>
            <a:off x="3563000" y="872562"/>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5F9158D-0567-C84E-828F-4624BFDCC80B}"/>
              </a:ext>
            </a:extLst>
          </p:cNvPr>
          <p:cNvSpPr/>
          <p:nvPr/>
        </p:nvSpPr>
        <p:spPr>
          <a:xfrm>
            <a:off x="5811907" y="872563"/>
            <a:ext cx="440733" cy="111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E472D03-5848-114B-871E-76A6AEE82C5C}"/>
              </a:ext>
            </a:extLst>
          </p:cNvPr>
          <p:cNvPicPr>
            <a:picLocks noChangeAspect="1"/>
          </p:cNvPicPr>
          <p:nvPr/>
        </p:nvPicPr>
        <p:blipFill rotWithShape="1">
          <a:blip r:embed="rId9"/>
          <a:srcRect t="11773" r="9793"/>
          <a:stretch/>
        </p:blipFill>
        <p:spPr>
          <a:xfrm>
            <a:off x="227066" y="3830706"/>
            <a:ext cx="2316801" cy="2265977"/>
          </a:xfrm>
          <a:prstGeom prst="rect">
            <a:avLst/>
          </a:prstGeom>
        </p:spPr>
      </p:pic>
      <p:pic>
        <p:nvPicPr>
          <p:cNvPr id="10" name="Picture 9">
            <a:extLst>
              <a:ext uri="{FF2B5EF4-FFF2-40B4-BE49-F238E27FC236}">
                <a16:creationId xmlns:a16="http://schemas.microsoft.com/office/drawing/2014/main" id="{D8D620F8-86DC-B548-8A6A-67B71C0B4B14}"/>
              </a:ext>
            </a:extLst>
          </p:cNvPr>
          <p:cNvPicPr>
            <a:picLocks noChangeAspect="1"/>
          </p:cNvPicPr>
          <p:nvPr/>
        </p:nvPicPr>
        <p:blipFill rotWithShape="1">
          <a:blip r:embed="rId10"/>
          <a:srcRect t="11773" r="9793"/>
          <a:stretch/>
        </p:blipFill>
        <p:spPr>
          <a:xfrm>
            <a:off x="4771333" y="3833764"/>
            <a:ext cx="2316800" cy="2265977"/>
          </a:xfrm>
          <a:prstGeom prst="rect">
            <a:avLst/>
          </a:prstGeom>
        </p:spPr>
      </p:pic>
      <p:pic>
        <p:nvPicPr>
          <p:cNvPr id="14" name="Picture 13">
            <a:extLst>
              <a:ext uri="{FF2B5EF4-FFF2-40B4-BE49-F238E27FC236}">
                <a16:creationId xmlns:a16="http://schemas.microsoft.com/office/drawing/2014/main" id="{EA461BB5-DB64-1C43-995B-0DD123EB6471}"/>
              </a:ext>
            </a:extLst>
          </p:cNvPr>
          <p:cNvPicPr>
            <a:picLocks noChangeAspect="1"/>
          </p:cNvPicPr>
          <p:nvPr/>
        </p:nvPicPr>
        <p:blipFill rotWithShape="1">
          <a:blip r:embed="rId11"/>
          <a:srcRect t="11773" r="9793"/>
          <a:stretch/>
        </p:blipFill>
        <p:spPr>
          <a:xfrm>
            <a:off x="2499199" y="3828182"/>
            <a:ext cx="2316801" cy="2265977"/>
          </a:xfrm>
          <a:prstGeom prst="rect">
            <a:avLst/>
          </a:prstGeom>
        </p:spPr>
      </p:pic>
      <p:sp>
        <p:nvSpPr>
          <p:cNvPr id="51" name="Rectangle 50">
            <a:extLst>
              <a:ext uri="{FF2B5EF4-FFF2-40B4-BE49-F238E27FC236}">
                <a16:creationId xmlns:a16="http://schemas.microsoft.com/office/drawing/2014/main" id="{3547A26C-E395-1141-AE99-35DC87C71271}"/>
              </a:ext>
            </a:extLst>
          </p:cNvPr>
          <p:cNvSpPr/>
          <p:nvPr/>
        </p:nvSpPr>
        <p:spPr>
          <a:xfrm>
            <a:off x="739753"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84CC116-170B-CD4F-8348-9635B3E91FEB}"/>
              </a:ext>
            </a:extLst>
          </p:cNvPr>
          <p:cNvSpPr/>
          <p:nvPr/>
        </p:nvSpPr>
        <p:spPr>
          <a:xfrm>
            <a:off x="1261794"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0A6C7DBF-8099-044A-A3A5-E17B92510974}"/>
              </a:ext>
            </a:extLst>
          </p:cNvPr>
          <p:cNvSpPr/>
          <p:nvPr/>
        </p:nvSpPr>
        <p:spPr>
          <a:xfrm>
            <a:off x="1774984"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4072603-2AB2-FB4D-BA54-55E3650AE49D}"/>
              </a:ext>
            </a:extLst>
          </p:cNvPr>
          <p:cNvSpPr/>
          <p:nvPr/>
        </p:nvSpPr>
        <p:spPr>
          <a:xfrm>
            <a:off x="2306504"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48FAD98-4B94-534F-8132-5F37DC5ED6E1}"/>
              </a:ext>
            </a:extLst>
          </p:cNvPr>
          <p:cNvSpPr/>
          <p:nvPr/>
        </p:nvSpPr>
        <p:spPr>
          <a:xfrm>
            <a:off x="2973187"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CCE9AE18-6527-5249-90D2-28C7455EC30B}"/>
              </a:ext>
            </a:extLst>
          </p:cNvPr>
          <p:cNvSpPr/>
          <p:nvPr/>
        </p:nvSpPr>
        <p:spPr>
          <a:xfrm>
            <a:off x="3495228"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504BD36-F1D6-9940-8352-52E9B30D30B1}"/>
              </a:ext>
            </a:extLst>
          </p:cNvPr>
          <p:cNvSpPr/>
          <p:nvPr/>
        </p:nvSpPr>
        <p:spPr>
          <a:xfrm>
            <a:off x="4008418"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C03490F-DC1D-0043-BAB2-38C76561A730}"/>
              </a:ext>
            </a:extLst>
          </p:cNvPr>
          <p:cNvSpPr/>
          <p:nvPr/>
        </p:nvSpPr>
        <p:spPr>
          <a:xfrm>
            <a:off x="4539938"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40F860D-D439-F74F-98F7-B3415E6A85A2}"/>
              </a:ext>
            </a:extLst>
          </p:cNvPr>
          <p:cNvSpPr/>
          <p:nvPr/>
        </p:nvSpPr>
        <p:spPr>
          <a:xfrm>
            <a:off x="5148446"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8521A9D-986F-7140-9A6D-72BD4C313B33}"/>
              </a:ext>
            </a:extLst>
          </p:cNvPr>
          <p:cNvSpPr/>
          <p:nvPr/>
        </p:nvSpPr>
        <p:spPr>
          <a:xfrm>
            <a:off x="5670487" y="304003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D0C858FA-9B67-F545-9114-3DC62CEF93CD}"/>
              </a:ext>
            </a:extLst>
          </p:cNvPr>
          <p:cNvSpPr/>
          <p:nvPr/>
        </p:nvSpPr>
        <p:spPr>
          <a:xfrm>
            <a:off x="6183677" y="304058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D66D2166-F28F-9F45-806B-0AD68F43422C}"/>
              </a:ext>
            </a:extLst>
          </p:cNvPr>
          <p:cNvSpPr/>
          <p:nvPr/>
        </p:nvSpPr>
        <p:spPr>
          <a:xfrm>
            <a:off x="6715197" y="305084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36327460-8FCC-F547-9A64-A464E0150D59}"/>
              </a:ext>
            </a:extLst>
          </p:cNvPr>
          <p:cNvGrpSpPr/>
          <p:nvPr/>
        </p:nvGrpSpPr>
        <p:grpSpPr>
          <a:xfrm>
            <a:off x="5068739" y="1014005"/>
            <a:ext cx="1806566" cy="176345"/>
            <a:chOff x="5068739" y="1014005"/>
            <a:chExt cx="1806566" cy="176345"/>
          </a:xfrm>
        </p:grpSpPr>
        <p:pic>
          <p:nvPicPr>
            <p:cNvPr id="41" name="Picture 40" descr="Chart, scatter chart&#10;&#10;Description automatically generated">
              <a:extLst>
                <a:ext uri="{FF2B5EF4-FFF2-40B4-BE49-F238E27FC236}">
                  <a16:creationId xmlns:a16="http://schemas.microsoft.com/office/drawing/2014/main" id="{04BFBD75-2074-7E48-B26E-7C631D7A1D12}"/>
                </a:ext>
              </a:extLst>
            </p:cNvPr>
            <p:cNvPicPr>
              <a:picLocks noChangeAspect="1"/>
            </p:cNvPicPr>
            <p:nvPr/>
          </p:nvPicPr>
          <p:blipFill rotWithShape="1">
            <a:blip r:embed="rId12"/>
            <a:srcRect l="42956" t="6852" r="40602" b="86562"/>
            <a:stretch/>
          </p:blipFill>
          <p:spPr>
            <a:xfrm>
              <a:off x="5321275" y="1029347"/>
              <a:ext cx="307413" cy="127110"/>
            </a:xfrm>
            <a:prstGeom prst="rect">
              <a:avLst/>
            </a:prstGeom>
          </p:spPr>
        </p:pic>
        <p:pic>
          <p:nvPicPr>
            <p:cNvPr id="42" name="Picture 41" descr="Chart, scatter chart&#10;&#10;Description automatically generated">
              <a:extLst>
                <a:ext uri="{FF2B5EF4-FFF2-40B4-BE49-F238E27FC236}">
                  <a16:creationId xmlns:a16="http://schemas.microsoft.com/office/drawing/2014/main" id="{BF770006-28BB-E048-8A05-A55FB6A3D4F8}"/>
                </a:ext>
              </a:extLst>
            </p:cNvPr>
            <p:cNvPicPr>
              <a:picLocks noChangeAspect="1"/>
            </p:cNvPicPr>
            <p:nvPr/>
          </p:nvPicPr>
          <p:blipFill rotWithShape="1">
            <a:blip r:embed="rId13"/>
            <a:srcRect l="43140" t="6932" r="39926" b="86671"/>
            <a:stretch/>
          </p:blipFill>
          <p:spPr>
            <a:xfrm>
              <a:off x="5928157" y="1037225"/>
              <a:ext cx="316623" cy="123477"/>
            </a:xfrm>
            <a:prstGeom prst="rect">
              <a:avLst/>
            </a:prstGeom>
          </p:spPr>
        </p:pic>
        <p:pic>
          <p:nvPicPr>
            <p:cNvPr id="43" name="Picture 42" descr="Chart, scatter chart&#10;&#10;Description automatically generated">
              <a:extLst>
                <a:ext uri="{FF2B5EF4-FFF2-40B4-BE49-F238E27FC236}">
                  <a16:creationId xmlns:a16="http://schemas.microsoft.com/office/drawing/2014/main" id="{16876E97-B9BA-0448-ADBD-74F58FBDAE65}"/>
                </a:ext>
              </a:extLst>
            </p:cNvPr>
            <p:cNvPicPr>
              <a:picLocks noChangeAspect="1"/>
            </p:cNvPicPr>
            <p:nvPr/>
          </p:nvPicPr>
          <p:blipFill rotWithShape="1">
            <a:blip r:embed="rId14"/>
            <a:srcRect l="42225" t="6179" r="39724" b="87976"/>
            <a:stretch/>
          </p:blipFill>
          <p:spPr>
            <a:xfrm>
              <a:off x="6537791" y="1043636"/>
              <a:ext cx="337514" cy="112821"/>
            </a:xfrm>
            <a:prstGeom prst="rect">
              <a:avLst/>
            </a:prstGeom>
          </p:spPr>
        </p:pic>
        <p:pic>
          <p:nvPicPr>
            <p:cNvPr id="73" name="Picture 72" descr="Chart, bar chart&#10;&#10;Description automatically generated">
              <a:extLst>
                <a:ext uri="{FF2B5EF4-FFF2-40B4-BE49-F238E27FC236}">
                  <a16:creationId xmlns:a16="http://schemas.microsoft.com/office/drawing/2014/main" id="{BE6BF094-77B6-E64B-8D9A-D2616BD12213}"/>
                </a:ext>
              </a:extLst>
            </p:cNvPr>
            <p:cNvPicPr>
              <a:picLocks noChangeAspect="1"/>
            </p:cNvPicPr>
            <p:nvPr/>
          </p:nvPicPr>
          <p:blipFill rotWithShape="1">
            <a:blip r:embed="rId15"/>
            <a:srcRect l="51455" t="52388" r="36560" b="20193"/>
            <a:stretch/>
          </p:blipFill>
          <p:spPr>
            <a:xfrm rot="5400000">
              <a:off x="5116390" y="966354"/>
              <a:ext cx="157795" cy="253097"/>
            </a:xfrm>
            <a:prstGeom prst="rect">
              <a:avLst/>
            </a:prstGeom>
          </p:spPr>
        </p:pic>
        <p:pic>
          <p:nvPicPr>
            <p:cNvPr id="74" name="Picture 73" descr="Chart, bar chart&#10;&#10;Description automatically generated">
              <a:extLst>
                <a:ext uri="{FF2B5EF4-FFF2-40B4-BE49-F238E27FC236}">
                  <a16:creationId xmlns:a16="http://schemas.microsoft.com/office/drawing/2014/main" id="{7BA5947B-D8B3-9E43-A15E-8AC32411B21A}"/>
                </a:ext>
              </a:extLst>
            </p:cNvPr>
            <p:cNvPicPr>
              <a:picLocks noChangeAspect="1"/>
            </p:cNvPicPr>
            <p:nvPr/>
          </p:nvPicPr>
          <p:blipFill rotWithShape="1">
            <a:blip r:embed="rId15"/>
            <a:srcRect l="63439" t="52388" r="24576" b="20193"/>
            <a:stretch/>
          </p:blipFill>
          <p:spPr>
            <a:xfrm rot="5400000">
              <a:off x="5699525" y="970216"/>
              <a:ext cx="157795" cy="253097"/>
            </a:xfrm>
            <a:prstGeom prst="rect">
              <a:avLst/>
            </a:prstGeom>
          </p:spPr>
        </p:pic>
        <p:pic>
          <p:nvPicPr>
            <p:cNvPr id="75" name="Picture 74" descr="Chart, bar chart&#10;&#10;Description automatically generated">
              <a:extLst>
                <a:ext uri="{FF2B5EF4-FFF2-40B4-BE49-F238E27FC236}">
                  <a16:creationId xmlns:a16="http://schemas.microsoft.com/office/drawing/2014/main" id="{F00944FB-4F21-F042-9091-A0F078B95E5C}"/>
                </a:ext>
              </a:extLst>
            </p:cNvPr>
            <p:cNvPicPr>
              <a:picLocks noChangeAspect="1"/>
            </p:cNvPicPr>
            <p:nvPr/>
          </p:nvPicPr>
          <p:blipFill rotWithShape="1">
            <a:blip r:embed="rId15"/>
            <a:srcRect l="75117" t="52388" r="11490" b="20193"/>
            <a:stretch/>
          </p:blipFill>
          <p:spPr>
            <a:xfrm rot="5400000">
              <a:off x="6304348" y="975629"/>
              <a:ext cx="176344" cy="253097"/>
            </a:xfrm>
            <a:prstGeom prst="rect">
              <a:avLst/>
            </a:prstGeom>
          </p:spPr>
        </p:pic>
      </p:grpSp>
    </p:spTree>
    <p:extLst>
      <p:ext uri="{BB962C8B-B14F-4D97-AF65-F5344CB8AC3E}">
        <p14:creationId xmlns:p14="http://schemas.microsoft.com/office/powerpoint/2010/main" val="1159785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08182665-BCA5-7C42-AFBC-5AF9F44B1979}"/>
              </a:ext>
            </a:extLst>
          </p:cNvPr>
          <p:cNvSpPr/>
          <p:nvPr/>
        </p:nvSpPr>
        <p:spPr>
          <a:xfrm>
            <a:off x="1326444" y="2748840"/>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5031CF8-81F3-334D-B11F-7DCA3B196002}"/>
              </a:ext>
            </a:extLst>
          </p:cNvPr>
          <p:cNvSpPr/>
          <p:nvPr/>
        </p:nvSpPr>
        <p:spPr>
          <a:xfrm>
            <a:off x="3372344" y="2745844"/>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115A153-CB41-B64F-9BC4-39B95A5D7576}"/>
              </a:ext>
            </a:extLst>
          </p:cNvPr>
          <p:cNvSpPr/>
          <p:nvPr/>
        </p:nvSpPr>
        <p:spPr>
          <a:xfrm>
            <a:off x="5387342" y="2745844"/>
            <a:ext cx="460302"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B8A3C81-CCD6-D8C4-4A16-153286437918}"/>
              </a:ext>
            </a:extLst>
          </p:cNvPr>
          <p:cNvSpPr txBox="1"/>
          <p:nvPr/>
        </p:nvSpPr>
        <p:spPr>
          <a:xfrm>
            <a:off x="144626" y="7033239"/>
            <a:ext cx="6455435" cy="6463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4. Verbal Estimate Response Time Linear Models. </a:t>
            </a:r>
            <a:r>
              <a:rPr lang="en-US" sz="900" dirty="0">
                <a:latin typeface="Arial" panose="020B0604020202020204" pitchFamily="34" charset="0"/>
                <a:cs typeface="Arial" panose="020B0604020202020204" pitchFamily="34" charset="0"/>
              </a:rPr>
              <a:t>A) Raw response time from the verbal estimate task for the 125 ms viewing duration condition. Participants are independent between viewing duration conditions and all error bars in plots are between subjects standard error. C) Z-scored response time at 125ms. B) Z-scored response time at 250ms. D) Z-scored response time at 1000ms.</a:t>
            </a:r>
            <a:endParaRPr lang="en-US" sz="900" b="1" dirty="0">
              <a:latin typeface="Arial" panose="020B0604020202020204" pitchFamily="34" charset="0"/>
              <a:cs typeface="Arial" panose="020B0604020202020204" pitchFamily="34" charset="0"/>
            </a:endParaRPr>
          </a:p>
        </p:txBody>
      </p:sp>
      <p:sp>
        <p:nvSpPr>
          <p:cNvPr id="71" name="TextBox 70">
            <a:extLst>
              <a:ext uri="{FF2B5EF4-FFF2-40B4-BE49-F238E27FC236}">
                <a16:creationId xmlns:a16="http://schemas.microsoft.com/office/drawing/2014/main" id="{0A8A9C74-6972-0D44-A676-9E3FE2075555}"/>
              </a:ext>
            </a:extLst>
          </p:cNvPr>
          <p:cNvSpPr txBox="1"/>
          <p:nvPr/>
        </p:nvSpPr>
        <p:spPr>
          <a:xfrm>
            <a:off x="240527"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pic>
        <p:nvPicPr>
          <p:cNvPr id="8" name="Picture 7">
            <a:extLst>
              <a:ext uri="{FF2B5EF4-FFF2-40B4-BE49-F238E27FC236}">
                <a16:creationId xmlns:a16="http://schemas.microsoft.com/office/drawing/2014/main" id="{3CDF8FD0-29AE-5940-9E5B-8DB7A2EC8078}"/>
              </a:ext>
            </a:extLst>
          </p:cNvPr>
          <p:cNvPicPr>
            <a:picLocks noChangeAspect="1"/>
          </p:cNvPicPr>
          <p:nvPr/>
        </p:nvPicPr>
        <p:blipFill>
          <a:blip r:embed="rId3"/>
          <a:stretch>
            <a:fillRect/>
          </a:stretch>
        </p:blipFill>
        <p:spPr>
          <a:xfrm>
            <a:off x="439985" y="697457"/>
            <a:ext cx="3195632" cy="3195632"/>
          </a:xfrm>
          <a:prstGeom prst="rect">
            <a:avLst/>
          </a:prstGeom>
        </p:spPr>
      </p:pic>
      <p:pic>
        <p:nvPicPr>
          <p:cNvPr id="10" name="Picture 9">
            <a:extLst>
              <a:ext uri="{FF2B5EF4-FFF2-40B4-BE49-F238E27FC236}">
                <a16:creationId xmlns:a16="http://schemas.microsoft.com/office/drawing/2014/main" id="{CF9E5F12-8041-1F4D-B26B-EB2A6BE4A2E0}"/>
              </a:ext>
            </a:extLst>
          </p:cNvPr>
          <p:cNvPicPr>
            <a:picLocks noChangeAspect="1"/>
          </p:cNvPicPr>
          <p:nvPr/>
        </p:nvPicPr>
        <p:blipFill>
          <a:blip r:embed="rId4"/>
          <a:stretch>
            <a:fillRect/>
          </a:stretch>
        </p:blipFill>
        <p:spPr>
          <a:xfrm>
            <a:off x="3657600" y="681756"/>
            <a:ext cx="3195632" cy="3195632"/>
          </a:xfrm>
          <a:prstGeom prst="rect">
            <a:avLst/>
          </a:prstGeom>
        </p:spPr>
      </p:pic>
      <p:pic>
        <p:nvPicPr>
          <p:cNvPr id="12" name="Picture 11">
            <a:extLst>
              <a:ext uri="{FF2B5EF4-FFF2-40B4-BE49-F238E27FC236}">
                <a16:creationId xmlns:a16="http://schemas.microsoft.com/office/drawing/2014/main" id="{A8755815-54E6-4E46-9460-9FA964AD4A4B}"/>
              </a:ext>
            </a:extLst>
          </p:cNvPr>
          <p:cNvPicPr>
            <a:picLocks noChangeAspect="1"/>
          </p:cNvPicPr>
          <p:nvPr/>
        </p:nvPicPr>
        <p:blipFill>
          <a:blip r:embed="rId5"/>
          <a:stretch>
            <a:fillRect/>
          </a:stretch>
        </p:blipFill>
        <p:spPr>
          <a:xfrm>
            <a:off x="419534" y="3815753"/>
            <a:ext cx="3195632" cy="3195632"/>
          </a:xfrm>
          <a:prstGeom prst="rect">
            <a:avLst/>
          </a:prstGeom>
        </p:spPr>
      </p:pic>
      <p:pic>
        <p:nvPicPr>
          <p:cNvPr id="16" name="Picture 15">
            <a:extLst>
              <a:ext uri="{FF2B5EF4-FFF2-40B4-BE49-F238E27FC236}">
                <a16:creationId xmlns:a16="http://schemas.microsoft.com/office/drawing/2014/main" id="{16CE701A-352F-4E40-B95F-3B9A92178510}"/>
              </a:ext>
            </a:extLst>
          </p:cNvPr>
          <p:cNvPicPr>
            <a:picLocks noChangeAspect="1"/>
          </p:cNvPicPr>
          <p:nvPr/>
        </p:nvPicPr>
        <p:blipFill>
          <a:blip r:embed="rId6"/>
          <a:stretch>
            <a:fillRect/>
          </a:stretch>
        </p:blipFill>
        <p:spPr>
          <a:xfrm>
            <a:off x="3671342" y="3815753"/>
            <a:ext cx="3195632" cy="3195632"/>
          </a:xfrm>
          <a:prstGeom prst="rect">
            <a:avLst/>
          </a:prstGeom>
        </p:spPr>
      </p:pic>
      <p:sp>
        <p:nvSpPr>
          <p:cNvPr id="78" name="TextBox 77">
            <a:extLst>
              <a:ext uri="{FF2B5EF4-FFF2-40B4-BE49-F238E27FC236}">
                <a16:creationId xmlns:a16="http://schemas.microsoft.com/office/drawing/2014/main" id="{778D02C6-18A3-CB4A-9B0A-4E39D812AEF1}"/>
              </a:ext>
            </a:extLst>
          </p:cNvPr>
          <p:cNvSpPr txBox="1"/>
          <p:nvPr/>
        </p:nvSpPr>
        <p:spPr>
          <a:xfrm>
            <a:off x="3451465"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72" name="TextBox 71">
            <a:extLst>
              <a:ext uri="{FF2B5EF4-FFF2-40B4-BE49-F238E27FC236}">
                <a16:creationId xmlns:a16="http://schemas.microsoft.com/office/drawing/2014/main" id="{9DDF7340-C374-DD41-AFDE-E2925CEA9DDD}"/>
              </a:ext>
            </a:extLst>
          </p:cNvPr>
          <p:cNvSpPr txBox="1"/>
          <p:nvPr/>
        </p:nvSpPr>
        <p:spPr>
          <a:xfrm>
            <a:off x="240526"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73" name="TextBox 72">
            <a:extLst>
              <a:ext uri="{FF2B5EF4-FFF2-40B4-BE49-F238E27FC236}">
                <a16:creationId xmlns:a16="http://schemas.microsoft.com/office/drawing/2014/main" id="{65FD3AF9-B92C-0D44-80F1-35623951D503}"/>
              </a:ext>
            </a:extLst>
          </p:cNvPr>
          <p:cNvSpPr txBox="1"/>
          <p:nvPr/>
        </p:nvSpPr>
        <p:spPr>
          <a:xfrm>
            <a:off x="3451465"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pic>
        <p:nvPicPr>
          <p:cNvPr id="80" name="Picture 79">
            <a:extLst>
              <a:ext uri="{FF2B5EF4-FFF2-40B4-BE49-F238E27FC236}">
                <a16:creationId xmlns:a16="http://schemas.microsoft.com/office/drawing/2014/main" id="{28D0FA49-8FEB-4C43-BF8D-6740DDFDFB27}"/>
              </a:ext>
            </a:extLst>
          </p:cNvPr>
          <p:cNvPicPr>
            <a:picLocks noChangeAspect="1"/>
          </p:cNvPicPr>
          <p:nvPr/>
        </p:nvPicPr>
        <p:blipFill rotWithShape="1">
          <a:blip r:embed="rId3"/>
          <a:srcRect l="64443" t="14266" r="17088" b="81332"/>
          <a:stretch/>
        </p:blipFill>
        <p:spPr>
          <a:xfrm>
            <a:off x="2153812" y="3313270"/>
            <a:ext cx="590205" cy="140670"/>
          </a:xfrm>
          <a:prstGeom prst="rect">
            <a:avLst/>
          </a:prstGeom>
        </p:spPr>
      </p:pic>
      <p:pic>
        <p:nvPicPr>
          <p:cNvPr id="81" name="Picture 80">
            <a:extLst>
              <a:ext uri="{FF2B5EF4-FFF2-40B4-BE49-F238E27FC236}">
                <a16:creationId xmlns:a16="http://schemas.microsoft.com/office/drawing/2014/main" id="{049E0501-ED58-7D45-A02D-F4A02E9980FE}"/>
              </a:ext>
            </a:extLst>
          </p:cNvPr>
          <p:cNvPicPr>
            <a:picLocks noChangeAspect="1"/>
          </p:cNvPicPr>
          <p:nvPr/>
        </p:nvPicPr>
        <p:blipFill rotWithShape="1">
          <a:blip r:embed="rId4"/>
          <a:srcRect l="14985" t="14851" r="58576" b="80431"/>
          <a:stretch/>
        </p:blipFill>
        <p:spPr>
          <a:xfrm>
            <a:off x="5668851" y="3181119"/>
            <a:ext cx="844910" cy="150765"/>
          </a:xfrm>
          <a:prstGeom prst="rect">
            <a:avLst/>
          </a:prstGeom>
        </p:spPr>
      </p:pic>
      <p:pic>
        <p:nvPicPr>
          <p:cNvPr id="82" name="Picture 81">
            <a:extLst>
              <a:ext uri="{FF2B5EF4-FFF2-40B4-BE49-F238E27FC236}">
                <a16:creationId xmlns:a16="http://schemas.microsoft.com/office/drawing/2014/main" id="{A9EC2EDA-6B5D-9945-912A-BEC4F99D3E37}"/>
              </a:ext>
            </a:extLst>
          </p:cNvPr>
          <p:cNvPicPr>
            <a:picLocks noChangeAspect="1"/>
          </p:cNvPicPr>
          <p:nvPr/>
        </p:nvPicPr>
        <p:blipFill rotWithShape="1">
          <a:blip r:embed="rId4"/>
          <a:srcRect l="53355" t="14851" r="28289" b="81902"/>
          <a:stretch/>
        </p:blipFill>
        <p:spPr>
          <a:xfrm>
            <a:off x="5934054" y="3318859"/>
            <a:ext cx="586578" cy="103761"/>
          </a:xfrm>
          <a:prstGeom prst="rect">
            <a:avLst/>
          </a:prstGeom>
        </p:spPr>
      </p:pic>
      <p:grpSp>
        <p:nvGrpSpPr>
          <p:cNvPr id="84" name="Group 83">
            <a:extLst>
              <a:ext uri="{FF2B5EF4-FFF2-40B4-BE49-F238E27FC236}">
                <a16:creationId xmlns:a16="http://schemas.microsoft.com/office/drawing/2014/main" id="{F71241FD-1189-DE48-A9C6-000CFE53DC64}"/>
              </a:ext>
            </a:extLst>
          </p:cNvPr>
          <p:cNvGrpSpPr/>
          <p:nvPr/>
        </p:nvGrpSpPr>
        <p:grpSpPr>
          <a:xfrm>
            <a:off x="1907765" y="3138190"/>
            <a:ext cx="1410364" cy="193694"/>
            <a:chOff x="1899254" y="3084272"/>
            <a:chExt cx="1410364" cy="193694"/>
          </a:xfrm>
        </p:grpSpPr>
        <p:pic>
          <p:nvPicPr>
            <p:cNvPr id="79" name="Picture 78">
              <a:extLst>
                <a:ext uri="{FF2B5EF4-FFF2-40B4-BE49-F238E27FC236}">
                  <a16:creationId xmlns:a16="http://schemas.microsoft.com/office/drawing/2014/main" id="{585F2C3B-519C-7A42-8975-857D6AAEBB59}"/>
                </a:ext>
              </a:extLst>
            </p:cNvPr>
            <p:cNvPicPr>
              <a:picLocks noChangeAspect="1"/>
            </p:cNvPicPr>
            <p:nvPr/>
          </p:nvPicPr>
          <p:blipFill rotWithShape="1">
            <a:blip r:embed="rId3"/>
            <a:srcRect l="14966" t="13034" r="42133" b="80904"/>
            <a:stretch/>
          </p:blipFill>
          <p:spPr>
            <a:xfrm>
              <a:off x="1899254" y="3084272"/>
              <a:ext cx="1370995" cy="193694"/>
            </a:xfrm>
            <a:prstGeom prst="rect">
              <a:avLst/>
            </a:prstGeom>
          </p:spPr>
        </p:pic>
        <p:sp>
          <p:nvSpPr>
            <p:cNvPr id="83" name="Rectangle 82">
              <a:extLst>
                <a:ext uri="{FF2B5EF4-FFF2-40B4-BE49-F238E27FC236}">
                  <a16:creationId xmlns:a16="http://schemas.microsoft.com/office/drawing/2014/main" id="{7F758377-7803-0A4E-908B-39EF55FE90AA}"/>
                </a:ext>
              </a:extLst>
            </p:cNvPr>
            <p:cNvSpPr/>
            <p:nvPr/>
          </p:nvSpPr>
          <p:spPr>
            <a:xfrm>
              <a:off x="3263899" y="3152775"/>
              <a:ext cx="45719" cy="79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5" name="Picture 84">
            <a:extLst>
              <a:ext uri="{FF2B5EF4-FFF2-40B4-BE49-F238E27FC236}">
                <a16:creationId xmlns:a16="http://schemas.microsoft.com/office/drawing/2014/main" id="{58722A26-F20B-2B40-9BC2-9372A7C0AD26}"/>
              </a:ext>
            </a:extLst>
          </p:cNvPr>
          <p:cNvPicPr>
            <a:picLocks noChangeAspect="1"/>
          </p:cNvPicPr>
          <p:nvPr/>
        </p:nvPicPr>
        <p:blipFill rotWithShape="1">
          <a:blip r:embed="rId5"/>
          <a:srcRect l="14564" t="14063" r="58265" b="80889"/>
          <a:stretch/>
        </p:blipFill>
        <p:spPr>
          <a:xfrm>
            <a:off x="2415924" y="6240961"/>
            <a:ext cx="868296" cy="161364"/>
          </a:xfrm>
          <a:prstGeom prst="rect">
            <a:avLst/>
          </a:prstGeom>
        </p:spPr>
      </p:pic>
      <p:pic>
        <p:nvPicPr>
          <p:cNvPr id="86" name="Picture 85">
            <a:extLst>
              <a:ext uri="{FF2B5EF4-FFF2-40B4-BE49-F238E27FC236}">
                <a16:creationId xmlns:a16="http://schemas.microsoft.com/office/drawing/2014/main" id="{7F2C12EB-9B81-F849-A2E1-E1BD50420FEE}"/>
              </a:ext>
            </a:extLst>
          </p:cNvPr>
          <p:cNvPicPr>
            <a:picLocks noChangeAspect="1"/>
          </p:cNvPicPr>
          <p:nvPr/>
        </p:nvPicPr>
        <p:blipFill rotWithShape="1">
          <a:blip r:embed="rId5"/>
          <a:srcRect l="54524" t="14063" r="28809" b="80889"/>
          <a:stretch/>
        </p:blipFill>
        <p:spPr>
          <a:xfrm>
            <a:off x="2722552" y="6421364"/>
            <a:ext cx="532617" cy="161364"/>
          </a:xfrm>
          <a:prstGeom prst="rect">
            <a:avLst/>
          </a:prstGeom>
        </p:spPr>
      </p:pic>
      <p:pic>
        <p:nvPicPr>
          <p:cNvPr id="87" name="Picture 86">
            <a:extLst>
              <a:ext uri="{FF2B5EF4-FFF2-40B4-BE49-F238E27FC236}">
                <a16:creationId xmlns:a16="http://schemas.microsoft.com/office/drawing/2014/main" id="{EC845919-79A6-8F47-8752-C2DD7868963A}"/>
              </a:ext>
            </a:extLst>
          </p:cNvPr>
          <p:cNvPicPr>
            <a:picLocks noChangeAspect="1"/>
          </p:cNvPicPr>
          <p:nvPr/>
        </p:nvPicPr>
        <p:blipFill rotWithShape="1">
          <a:blip r:embed="rId6"/>
          <a:srcRect l="52835" t="14329" r="28719" b="81239"/>
          <a:stretch/>
        </p:blipFill>
        <p:spPr>
          <a:xfrm>
            <a:off x="5925626" y="6421364"/>
            <a:ext cx="589442" cy="141668"/>
          </a:xfrm>
          <a:prstGeom prst="rect">
            <a:avLst/>
          </a:prstGeom>
        </p:spPr>
      </p:pic>
      <p:pic>
        <p:nvPicPr>
          <p:cNvPr id="88" name="Picture 87">
            <a:extLst>
              <a:ext uri="{FF2B5EF4-FFF2-40B4-BE49-F238E27FC236}">
                <a16:creationId xmlns:a16="http://schemas.microsoft.com/office/drawing/2014/main" id="{8B58965C-A59E-7341-B9F9-7B8522455C5C}"/>
              </a:ext>
            </a:extLst>
          </p:cNvPr>
          <p:cNvPicPr>
            <a:picLocks noChangeAspect="1"/>
          </p:cNvPicPr>
          <p:nvPr/>
        </p:nvPicPr>
        <p:blipFill rotWithShape="1">
          <a:blip r:embed="rId6"/>
          <a:srcRect l="14683" t="14329" r="57845" b="81239"/>
          <a:stretch/>
        </p:blipFill>
        <p:spPr>
          <a:xfrm>
            <a:off x="5668851" y="6260657"/>
            <a:ext cx="877910" cy="141668"/>
          </a:xfrm>
          <a:prstGeom prst="rect">
            <a:avLst/>
          </a:prstGeom>
        </p:spPr>
      </p:pic>
      <p:sp>
        <p:nvSpPr>
          <p:cNvPr id="89" name="Rectangle 88">
            <a:extLst>
              <a:ext uri="{FF2B5EF4-FFF2-40B4-BE49-F238E27FC236}">
                <a16:creationId xmlns:a16="http://schemas.microsoft.com/office/drawing/2014/main" id="{A9C0EE18-8B2C-5D4C-950C-5D9783E1B241}"/>
              </a:ext>
            </a:extLst>
          </p:cNvPr>
          <p:cNvSpPr/>
          <p:nvPr/>
        </p:nvSpPr>
        <p:spPr>
          <a:xfrm>
            <a:off x="4142704" y="4048393"/>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C1CB0D6-B092-F344-8162-CA0E3F175C49}"/>
              </a:ext>
            </a:extLst>
          </p:cNvPr>
          <p:cNvSpPr/>
          <p:nvPr/>
        </p:nvSpPr>
        <p:spPr>
          <a:xfrm>
            <a:off x="890788" y="4056983"/>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5EE343D1-C639-4C45-850A-75F960B204D7}"/>
              </a:ext>
            </a:extLst>
          </p:cNvPr>
          <p:cNvSpPr/>
          <p:nvPr/>
        </p:nvSpPr>
        <p:spPr>
          <a:xfrm>
            <a:off x="4134276" y="905597"/>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9ACE822D-CE79-B049-B5E7-A33EBC2580FC}"/>
              </a:ext>
            </a:extLst>
          </p:cNvPr>
          <p:cNvSpPr/>
          <p:nvPr/>
        </p:nvSpPr>
        <p:spPr>
          <a:xfrm>
            <a:off x="923338" y="1133644"/>
            <a:ext cx="2150420" cy="1538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40E6FF7E-323D-574E-B31B-14B94E55AD70}"/>
              </a:ext>
            </a:extLst>
          </p:cNvPr>
          <p:cNvGrpSpPr/>
          <p:nvPr/>
        </p:nvGrpSpPr>
        <p:grpSpPr>
          <a:xfrm>
            <a:off x="4152725" y="1040470"/>
            <a:ext cx="753592" cy="614444"/>
            <a:chOff x="5687464" y="2844535"/>
            <a:chExt cx="753592" cy="614444"/>
          </a:xfrm>
        </p:grpSpPr>
        <p:pic>
          <p:nvPicPr>
            <p:cNvPr id="94" name="Picture 93" descr="Chart, bar chart&#10;&#10;Description automatically generated">
              <a:extLst>
                <a:ext uri="{FF2B5EF4-FFF2-40B4-BE49-F238E27FC236}">
                  <a16:creationId xmlns:a16="http://schemas.microsoft.com/office/drawing/2014/main" id="{C1639070-8099-034D-82BE-711C3F49F753}"/>
                </a:ext>
              </a:extLst>
            </p:cNvPr>
            <p:cNvPicPr>
              <a:picLocks noChangeAspect="1"/>
            </p:cNvPicPr>
            <p:nvPr/>
          </p:nvPicPr>
          <p:blipFill rotWithShape="1">
            <a:blip r:embed="rId7"/>
            <a:srcRect l="50191" t="52388" r="9749" b="20193"/>
            <a:stretch/>
          </p:blipFill>
          <p:spPr>
            <a:xfrm rot="5400000">
              <a:off x="5532417" y="2999582"/>
              <a:ext cx="614444" cy="304349"/>
            </a:xfrm>
            <a:prstGeom prst="rect">
              <a:avLst/>
            </a:prstGeom>
          </p:spPr>
        </p:pic>
        <p:pic>
          <p:nvPicPr>
            <p:cNvPr id="95" name="Picture 94" descr="Chart, scatter chart&#10;&#10;Description automatically generated">
              <a:extLst>
                <a:ext uri="{FF2B5EF4-FFF2-40B4-BE49-F238E27FC236}">
                  <a16:creationId xmlns:a16="http://schemas.microsoft.com/office/drawing/2014/main" id="{0C1431F8-AB01-0146-81F9-6681BBDF2037}"/>
                </a:ext>
              </a:extLst>
            </p:cNvPr>
            <p:cNvPicPr>
              <a:picLocks noChangeAspect="1"/>
            </p:cNvPicPr>
            <p:nvPr/>
          </p:nvPicPr>
          <p:blipFill rotWithShape="1">
            <a:blip r:embed="rId8"/>
            <a:srcRect l="42956" t="6852" r="40602" b="86562"/>
            <a:stretch/>
          </p:blipFill>
          <p:spPr>
            <a:xfrm>
              <a:off x="6035195" y="2881649"/>
              <a:ext cx="369664" cy="148074"/>
            </a:xfrm>
            <a:prstGeom prst="rect">
              <a:avLst/>
            </a:prstGeom>
          </p:spPr>
        </p:pic>
        <p:pic>
          <p:nvPicPr>
            <p:cNvPr id="96" name="Picture 95" descr="Chart, scatter chart&#10;&#10;Description automatically generated">
              <a:extLst>
                <a:ext uri="{FF2B5EF4-FFF2-40B4-BE49-F238E27FC236}">
                  <a16:creationId xmlns:a16="http://schemas.microsoft.com/office/drawing/2014/main" id="{88503DC3-9D7E-5846-8837-85D8A4B5D722}"/>
                </a:ext>
              </a:extLst>
            </p:cNvPr>
            <p:cNvPicPr>
              <a:picLocks noChangeAspect="1"/>
            </p:cNvPicPr>
            <p:nvPr/>
          </p:nvPicPr>
          <p:blipFill rotWithShape="1">
            <a:blip r:embed="rId9"/>
            <a:srcRect l="43140" t="6932" r="39926" b="86671"/>
            <a:stretch/>
          </p:blipFill>
          <p:spPr>
            <a:xfrm>
              <a:off x="6042256" y="3079835"/>
              <a:ext cx="380739" cy="143842"/>
            </a:xfrm>
            <a:prstGeom prst="rect">
              <a:avLst/>
            </a:prstGeom>
          </p:spPr>
        </p:pic>
        <p:pic>
          <p:nvPicPr>
            <p:cNvPr id="97" name="Picture 96" descr="Chart, scatter chart&#10;&#10;Description automatically generated">
              <a:extLst>
                <a:ext uri="{FF2B5EF4-FFF2-40B4-BE49-F238E27FC236}">
                  <a16:creationId xmlns:a16="http://schemas.microsoft.com/office/drawing/2014/main" id="{94B6242D-F027-6743-A1FB-61286936C592}"/>
                </a:ext>
              </a:extLst>
            </p:cNvPr>
            <p:cNvPicPr>
              <a:picLocks noChangeAspect="1"/>
            </p:cNvPicPr>
            <p:nvPr/>
          </p:nvPicPr>
          <p:blipFill rotWithShape="1">
            <a:blip r:embed="rId10"/>
            <a:srcRect l="42225" t="6179" r="39724" b="87976"/>
            <a:stretch/>
          </p:blipFill>
          <p:spPr>
            <a:xfrm>
              <a:off x="6035195" y="3249364"/>
              <a:ext cx="405861" cy="131428"/>
            </a:xfrm>
            <a:prstGeom prst="rect">
              <a:avLst/>
            </a:prstGeom>
          </p:spPr>
        </p:pic>
      </p:grpSp>
    </p:spTree>
    <p:extLst>
      <p:ext uri="{BB962C8B-B14F-4D97-AF65-F5344CB8AC3E}">
        <p14:creationId xmlns:p14="http://schemas.microsoft.com/office/powerpoint/2010/main" val="1459978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831475-7F15-5D0B-B1D8-E729433EB055}"/>
              </a:ext>
            </a:extLst>
          </p:cNvPr>
          <p:cNvPicPr>
            <a:picLocks noChangeAspect="1"/>
          </p:cNvPicPr>
          <p:nvPr/>
        </p:nvPicPr>
        <p:blipFill>
          <a:blip r:embed="rId2"/>
          <a:stretch>
            <a:fillRect/>
          </a:stretch>
        </p:blipFill>
        <p:spPr>
          <a:xfrm>
            <a:off x="457199" y="2108383"/>
            <a:ext cx="6542690" cy="5676269"/>
          </a:xfrm>
          <a:prstGeom prst="rect">
            <a:avLst/>
          </a:prstGeom>
        </p:spPr>
      </p:pic>
    </p:spTree>
    <p:extLst>
      <p:ext uri="{BB962C8B-B14F-4D97-AF65-F5344CB8AC3E}">
        <p14:creationId xmlns:p14="http://schemas.microsoft.com/office/powerpoint/2010/main" val="4179906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descr="A picture containing post-it note, yellow, rectangle, square&#10;&#10;Description automatically generated">
            <a:extLst>
              <a:ext uri="{FF2B5EF4-FFF2-40B4-BE49-F238E27FC236}">
                <a16:creationId xmlns:a16="http://schemas.microsoft.com/office/drawing/2014/main" id="{43A9CD32-5E6A-8949-2BC5-0C9839A76BDF}"/>
              </a:ext>
            </a:extLst>
          </p:cNvPr>
          <p:cNvPicPr>
            <a:picLocks noChangeAspect="1"/>
          </p:cNvPicPr>
          <p:nvPr/>
        </p:nvPicPr>
        <p:blipFill rotWithShape="1">
          <a:blip r:embed="rId3"/>
          <a:srcRect l="10006" t="18214" r="15749" b="17280"/>
          <a:stretch/>
        </p:blipFill>
        <p:spPr>
          <a:xfrm>
            <a:off x="499106" y="2286419"/>
            <a:ext cx="6056988" cy="5262527"/>
          </a:xfrm>
          <a:prstGeom prst="rect">
            <a:avLst/>
          </a:prstGeom>
        </p:spPr>
      </p:pic>
      <p:sp>
        <p:nvSpPr>
          <p:cNvPr id="28" name="TextBox 27">
            <a:extLst>
              <a:ext uri="{FF2B5EF4-FFF2-40B4-BE49-F238E27FC236}">
                <a16:creationId xmlns:a16="http://schemas.microsoft.com/office/drawing/2014/main" id="{26B3C334-2F89-81AE-7FCB-0651E70F9C7D}"/>
              </a:ext>
            </a:extLst>
          </p:cNvPr>
          <p:cNvSpPr txBox="1"/>
          <p:nvPr/>
        </p:nvSpPr>
        <p:spPr>
          <a:xfrm>
            <a:off x="496493" y="7423393"/>
            <a:ext cx="424490" cy="276999"/>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p:txBody>
      </p:sp>
      <p:grpSp>
        <p:nvGrpSpPr>
          <p:cNvPr id="48" name="Group 47">
            <a:extLst>
              <a:ext uri="{FF2B5EF4-FFF2-40B4-BE49-F238E27FC236}">
                <a16:creationId xmlns:a16="http://schemas.microsoft.com/office/drawing/2014/main" id="{98A98AB7-D5A8-EEFB-32EC-CDF058E0AE20}"/>
              </a:ext>
            </a:extLst>
          </p:cNvPr>
          <p:cNvGrpSpPr/>
          <p:nvPr/>
        </p:nvGrpSpPr>
        <p:grpSpPr>
          <a:xfrm>
            <a:off x="-8441" y="2230617"/>
            <a:ext cx="7323641" cy="5919862"/>
            <a:chOff x="109026" y="2222734"/>
            <a:chExt cx="7323641" cy="5919862"/>
          </a:xfrm>
        </p:grpSpPr>
        <p:grpSp>
          <p:nvGrpSpPr>
            <p:cNvPr id="46" name="Group 45">
              <a:extLst>
                <a:ext uri="{FF2B5EF4-FFF2-40B4-BE49-F238E27FC236}">
                  <a16:creationId xmlns:a16="http://schemas.microsoft.com/office/drawing/2014/main" id="{DE34935B-0209-174A-E6BC-81A14BC5AC0E}"/>
                </a:ext>
              </a:extLst>
            </p:cNvPr>
            <p:cNvGrpSpPr/>
            <p:nvPr/>
          </p:nvGrpSpPr>
          <p:grpSpPr>
            <a:xfrm>
              <a:off x="109026" y="2222734"/>
              <a:ext cx="7106900" cy="5919862"/>
              <a:chOff x="108971" y="2222734"/>
              <a:chExt cx="7492147" cy="5950898"/>
            </a:xfrm>
          </p:grpSpPr>
          <p:sp>
            <p:nvSpPr>
              <p:cNvPr id="5" name="TextBox 4">
                <a:extLst>
                  <a:ext uri="{FF2B5EF4-FFF2-40B4-BE49-F238E27FC236}">
                    <a16:creationId xmlns:a16="http://schemas.microsoft.com/office/drawing/2014/main" id="{30082DE1-BE31-E1C1-BB02-0F874E4D05B5}"/>
                  </a:ext>
                </a:extLst>
              </p:cNvPr>
              <p:cNvSpPr txBox="1"/>
              <p:nvPr/>
            </p:nvSpPr>
            <p:spPr>
              <a:xfrm>
                <a:off x="853223" y="7896633"/>
                <a:ext cx="274420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Depth Estimate</a:t>
                </a:r>
              </a:p>
            </p:txBody>
          </p:sp>
          <p:sp>
            <p:nvSpPr>
              <p:cNvPr id="6" name="TextBox 5">
                <a:extLst>
                  <a:ext uri="{FF2B5EF4-FFF2-40B4-BE49-F238E27FC236}">
                    <a16:creationId xmlns:a16="http://schemas.microsoft.com/office/drawing/2014/main" id="{8D669A1C-25FF-60D6-6942-DE9AF0B9C340}"/>
                  </a:ext>
                </a:extLst>
              </p:cNvPr>
              <p:cNvSpPr txBox="1"/>
              <p:nvPr/>
            </p:nvSpPr>
            <p:spPr>
              <a:xfrm>
                <a:off x="3804303" y="7896633"/>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8" name="TextBox 7">
                <a:extLst>
                  <a:ext uri="{FF2B5EF4-FFF2-40B4-BE49-F238E27FC236}">
                    <a16:creationId xmlns:a16="http://schemas.microsoft.com/office/drawing/2014/main" id="{4FCF323E-433E-1DB4-1D20-0EC940ED7B8B}"/>
                  </a:ext>
                </a:extLst>
              </p:cNvPr>
              <p:cNvSpPr txBox="1"/>
              <p:nvPr/>
            </p:nvSpPr>
            <p:spPr>
              <a:xfrm rot="16200000">
                <a:off x="-1117123" y="3448828"/>
                <a:ext cx="2744202" cy="292014"/>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Depth Estimate</a:t>
                </a:r>
              </a:p>
            </p:txBody>
          </p:sp>
          <p:sp>
            <p:nvSpPr>
              <p:cNvPr id="9" name="TextBox 8">
                <a:extLst>
                  <a:ext uri="{FF2B5EF4-FFF2-40B4-BE49-F238E27FC236}">
                    <a16:creationId xmlns:a16="http://schemas.microsoft.com/office/drawing/2014/main" id="{213DE5B6-0A87-3AE5-4E40-66D7EFF4965F}"/>
                  </a:ext>
                </a:extLst>
              </p:cNvPr>
              <p:cNvSpPr txBox="1"/>
              <p:nvPr/>
            </p:nvSpPr>
            <p:spPr>
              <a:xfrm rot="16200000">
                <a:off x="-808066" y="6001291"/>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10" name="TextBox 9">
                <a:extLst>
                  <a:ext uri="{FF2B5EF4-FFF2-40B4-BE49-F238E27FC236}">
                    <a16:creationId xmlns:a16="http://schemas.microsoft.com/office/drawing/2014/main" id="{33AC90A2-8253-3874-BE2E-18445C048C48}"/>
                  </a:ext>
                </a:extLst>
              </p:cNvPr>
              <p:cNvSpPr txBox="1"/>
              <p:nvPr/>
            </p:nvSpPr>
            <p:spPr>
              <a:xfrm>
                <a:off x="6815961" y="2685724"/>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0.8</a:t>
                </a:r>
              </a:p>
            </p:txBody>
          </p:sp>
          <p:sp>
            <p:nvSpPr>
              <p:cNvPr id="11" name="TextBox 10">
                <a:extLst>
                  <a:ext uri="{FF2B5EF4-FFF2-40B4-BE49-F238E27FC236}">
                    <a16:creationId xmlns:a16="http://schemas.microsoft.com/office/drawing/2014/main" id="{C68144E1-1F04-8FE9-FFA5-72061700C9BB}"/>
                  </a:ext>
                </a:extLst>
              </p:cNvPr>
              <p:cNvSpPr txBox="1"/>
              <p:nvPr/>
            </p:nvSpPr>
            <p:spPr>
              <a:xfrm>
                <a:off x="6815960" y="3707562"/>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0.4</a:t>
                </a:r>
              </a:p>
            </p:txBody>
          </p:sp>
          <p:sp>
            <p:nvSpPr>
              <p:cNvPr id="12" name="TextBox 11">
                <a:extLst>
                  <a:ext uri="{FF2B5EF4-FFF2-40B4-BE49-F238E27FC236}">
                    <a16:creationId xmlns:a16="http://schemas.microsoft.com/office/drawing/2014/main" id="{F41D78BC-B11B-4C22-8D34-D21C4781974B}"/>
                  </a:ext>
                </a:extLst>
              </p:cNvPr>
              <p:cNvSpPr txBox="1"/>
              <p:nvPr/>
            </p:nvSpPr>
            <p:spPr>
              <a:xfrm>
                <a:off x="6815960" y="4726587"/>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a:t>
                </a:r>
              </a:p>
            </p:txBody>
          </p:sp>
          <p:sp>
            <p:nvSpPr>
              <p:cNvPr id="13" name="TextBox 12">
                <a:extLst>
                  <a:ext uri="{FF2B5EF4-FFF2-40B4-BE49-F238E27FC236}">
                    <a16:creationId xmlns:a16="http://schemas.microsoft.com/office/drawing/2014/main" id="{5C3AFC92-BDB9-E8F0-5576-DAE733E1EB99}"/>
                  </a:ext>
                </a:extLst>
              </p:cNvPr>
              <p:cNvSpPr txBox="1"/>
              <p:nvPr/>
            </p:nvSpPr>
            <p:spPr>
              <a:xfrm>
                <a:off x="6819199" y="5742077"/>
                <a:ext cx="604546" cy="255247"/>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- 0.4</a:t>
                </a:r>
              </a:p>
            </p:txBody>
          </p:sp>
          <p:sp>
            <p:nvSpPr>
              <p:cNvPr id="14" name="TextBox 13">
                <a:extLst>
                  <a:ext uri="{FF2B5EF4-FFF2-40B4-BE49-F238E27FC236}">
                    <a16:creationId xmlns:a16="http://schemas.microsoft.com/office/drawing/2014/main" id="{D341711A-C20C-5983-DC6C-CFA2406F17C4}"/>
                  </a:ext>
                </a:extLst>
              </p:cNvPr>
              <p:cNvSpPr txBox="1"/>
              <p:nvPr/>
            </p:nvSpPr>
            <p:spPr>
              <a:xfrm>
                <a:off x="6802885" y="6761775"/>
                <a:ext cx="478510"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- 0.8</a:t>
                </a:r>
              </a:p>
            </p:txBody>
          </p:sp>
          <p:cxnSp>
            <p:nvCxnSpPr>
              <p:cNvPr id="15" name="Straight Connector 14">
                <a:extLst>
                  <a:ext uri="{FF2B5EF4-FFF2-40B4-BE49-F238E27FC236}">
                    <a16:creationId xmlns:a16="http://schemas.microsoft.com/office/drawing/2014/main" id="{6868F9AE-8CC3-3C30-4D7A-30386A66EE0D}"/>
                  </a:ext>
                </a:extLst>
              </p:cNvPr>
              <p:cNvCxnSpPr>
                <a:cxnSpLocks/>
              </p:cNvCxnSpPr>
              <p:nvPr/>
            </p:nvCxnSpPr>
            <p:spPr>
              <a:xfrm>
                <a:off x="6520916"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744A3E6-1392-2E2A-199E-E67BC9FD40A0}"/>
                  </a:ext>
                </a:extLst>
              </p:cNvPr>
              <p:cNvSpPr txBox="1"/>
              <p:nvPr/>
            </p:nvSpPr>
            <p:spPr>
              <a:xfrm>
                <a:off x="920983" y="7459834"/>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17" name="TextBox 16">
                <a:extLst>
                  <a:ext uri="{FF2B5EF4-FFF2-40B4-BE49-F238E27FC236}">
                    <a16:creationId xmlns:a16="http://schemas.microsoft.com/office/drawing/2014/main" id="{612D0518-044B-BC2C-A952-0E37281A96BF}"/>
                  </a:ext>
                </a:extLst>
              </p:cNvPr>
              <p:cNvSpPr txBox="1"/>
              <p:nvPr/>
            </p:nvSpPr>
            <p:spPr>
              <a:xfrm>
                <a:off x="1753299" y="745508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18" name="TextBox 17">
                <a:extLst>
                  <a:ext uri="{FF2B5EF4-FFF2-40B4-BE49-F238E27FC236}">
                    <a16:creationId xmlns:a16="http://schemas.microsoft.com/office/drawing/2014/main" id="{69FFE819-F5CD-C414-EFE4-3F166264072E}"/>
                  </a:ext>
                </a:extLst>
              </p:cNvPr>
              <p:cNvSpPr txBox="1"/>
              <p:nvPr/>
            </p:nvSpPr>
            <p:spPr>
              <a:xfrm>
                <a:off x="2665540" y="745597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19" name="TextBox 18">
                <a:extLst>
                  <a:ext uri="{FF2B5EF4-FFF2-40B4-BE49-F238E27FC236}">
                    <a16:creationId xmlns:a16="http://schemas.microsoft.com/office/drawing/2014/main" id="{C9AB3617-CC0C-13DE-1ABD-6BA6FBEACD19}"/>
                  </a:ext>
                </a:extLst>
              </p:cNvPr>
              <p:cNvSpPr txBox="1"/>
              <p:nvPr/>
            </p:nvSpPr>
            <p:spPr>
              <a:xfrm>
                <a:off x="3604656" y="7456864"/>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20" name="TextBox 19">
                <a:extLst>
                  <a:ext uri="{FF2B5EF4-FFF2-40B4-BE49-F238E27FC236}">
                    <a16:creationId xmlns:a16="http://schemas.microsoft.com/office/drawing/2014/main" id="{DB673819-1455-129B-8A87-FEFB66390FD5}"/>
                  </a:ext>
                </a:extLst>
              </p:cNvPr>
              <p:cNvSpPr txBox="1"/>
              <p:nvPr/>
            </p:nvSpPr>
            <p:spPr>
              <a:xfrm>
                <a:off x="4444358" y="7458411"/>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21" name="TextBox 20">
                <a:extLst>
                  <a:ext uri="{FF2B5EF4-FFF2-40B4-BE49-F238E27FC236}">
                    <a16:creationId xmlns:a16="http://schemas.microsoft.com/office/drawing/2014/main" id="{9FF0F4FA-873D-36F1-1200-D658BEFA985F}"/>
                  </a:ext>
                </a:extLst>
              </p:cNvPr>
              <p:cNvSpPr txBox="1"/>
              <p:nvPr/>
            </p:nvSpPr>
            <p:spPr>
              <a:xfrm>
                <a:off x="5329629" y="745983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22" name="TextBox 21">
                <a:extLst>
                  <a:ext uri="{FF2B5EF4-FFF2-40B4-BE49-F238E27FC236}">
                    <a16:creationId xmlns:a16="http://schemas.microsoft.com/office/drawing/2014/main" id="{1F335AB4-D21E-A89C-100B-B5AC2B462B71}"/>
                  </a:ext>
                </a:extLst>
              </p:cNvPr>
              <p:cNvSpPr txBox="1"/>
              <p:nvPr/>
            </p:nvSpPr>
            <p:spPr>
              <a:xfrm rot="16200000">
                <a:off x="286746" y="2593977"/>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23" name="TextBox 22">
                <a:extLst>
                  <a:ext uri="{FF2B5EF4-FFF2-40B4-BE49-F238E27FC236}">
                    <a16:creationId xmlns:a16="http://schemas.microsoft.com/office/drawing/2014/main" id="{94B3F177-687C-9BB0-94DB-5E78602554D5}"/>
                  </a:ext>
                </a:extLst>
              </p:cNvPr>
              <p:cNvSpPr txBox="1"/>
              <p:nvPr/>
            </p:nvSpPr>
            <p:spPr>
              <a:xfrm rot="16200000">
                <a:off x="224486" y="3460380"/>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24" name="TextBox 23">
                <a:extLst>
                  <a:ext uri="{FF2B5EF4-FFF2-40B4-BE49-F238E27FC236}">
                    <a16:creationId xmlns:a16="http://schemas.microsoft.com/office/drawing/2014/main" id="{930F82CA-CC8E-6F26-97D8-F0CE8F538E99}"/>
                  </a:ext>
                </a:extLst>
              </p:cNvPr>
              <p:cNvSpPr txBox="1"/>
              <p:nvPr/>
            </p:nvSpPr>
            <p:spPr>
              <a:xfrm rot="16200000">
                <a:off x="217523" y="4308468"/>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25" name="TextBox 24">
                <a:extLst>
                  <a:ext uri="{FF2B5EF4-FFF2-40B4-BE49-F238E27FC236}">
                    <a16:creationId xmlns:a16="http://schemas.microsoft.com/office/drawing/2014/main" id="{955D34BF-194C-7640-486A-CFF28C3FAAAC}"/>
                  </a:ext>
                </a:extLst>
              </p:cNvPr>
              <p:cNvSpPr txBox="1"/>
              <p:nvPr/>
            </p:nvSpPr>
            <p:spPr>
              <a:xfrm rot="16200000">
                <a:off x="280827" y="5158125"/>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26" name="TextBox 25">
                <a:extLst>
                  <a:ext uri="{FF2B5EF4-FFF2-40B4-BE49-F238E27FC236}">
                    <a16:creationId xmlns:a16="http://schemas.microsoft.com/office/drawing/2014/main" id="{5356073F-BC80-16B7-02FA-16425E2AC1ED}"/>
                  </a:ext>
                </a:extLst>
              </p:cNvPr>
              <p:cNvSpPr txBox="1"/>
              <p:nvPr/>
            </p:nvSpPr>
            <p:spPr>
              <a:xfrm rot="16200000">
                <a:off x="218568" y="6016645"/>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27" name="TextBox 26">
                <a:extLst>
                  <a:ext uri="{FF2B5EF4-FFF2-40B4-BE49-F238E27FC236}">
                    <a16:creationId xmlns:a16="http://schemas.microsoft.com/office/drawing/2014/main" id="{B9AA2BDE-759D-4B28-05B7-301FB8071769}"/>
                  </a:ext>
                </a:extLst>
              </p:cNvPr>
              <p:cNvSpPr txBox="1"/>
              <p:nvPr/>
            </p:nvSpPr>
            <p:spPr>
              <a:xfrm rot="16200000">
                <a:off x="223933" y="6850802"/>
                <a:ext cx="912057"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29" name="Left Brace 28">
                <a:extLst>
                  <a:ext uri="{FF2B5EF4-FFF2-40B4-BE49-F238E27FC236}">
                    <a16:creationId xmlns:a16="http://schemas.microsoft.com/office/drawing/2014/main" id="{0EFB9452-3F7B-27D2-52FC-D67FD4422B48}"/>
                  </a:ext>
                </a:extLst>
              </p:cNvPr>
              <p:cNvSpPr/>
              <p:nvPr/>
            </p:nvSpPr>
            <p:spPr>
              <a:xfrm>
                <a:off x="395942" y="2325756"/>
                <a:ext cx="116141" cy="249798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1" name="Left Brace 30">
                <a:extLst>
                  <a:ext uri="{FF2B5EF4-FFF2-40B4-BE49-F238E27FC236}">
                    <a16:creationId xmlns:a16="http://schemas.microsoft.com/office/drawing/2014/main" id="{4A80E03D-20CC-652B-7DA8-7C0DCA48BA5A}"/>
                  </a:ext>
                </a:extLst>
              </p:cNvPr>
              <p:cNvSpPr/>
              <p:nvPr/>
            </p:nvSpPr>
            <p:spPr>
              <a:xfrm rot="16200000">
                <a:off x="4778600" y="6502596"/>
                <a:ext cx="139956" cy="262827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2" name="TextBox 31">
                <a:extLst>
                  <a:ext uri="{FF2B5EF4-FFF2-40B4-BE49-F238E27FC236}">
                    <a16:creationId xmlns:a16="http://schemas.microsoft.com/office/drawing/2014/main" id="{7F714C2B-7B69-89AD-5A96-7159F4129EAD}"/>
                  </a:ext>
                </a:extLst>
              </p:cNvPr>
              <p:cNvSpPr txBox="1"/>
              <p:nvPr/>
            </p:nvSpPr>
            <p:spPr>
              <a:xfrm>
                <a:off x="6906634" y="4340852"/>
                <a:ext cx="628003"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0.16</a:t>
                </a:r>
              </a:p>
            </p:txBody>
          </p:sp>
          <p:sp>
            <p:nvSpPr>
              <p:cNvPr id="33" name="TextBox 32">
                <a:extLst>
                  <a:ext uri="{FF2B5EF4-FFF2-40B4-BE49-F238E27FC236}">
                    <a16:creationId xmlns:a16="http://schemas.microsoft.com/office/drawing/2014/main" id="{C9921B1E-0895-40C7-7FC7-F40BDEBC1984}"/>
                  </a:ext>
                </a:extLst>
              </p:cNvPr>
              <p:cNvSpPr txBox="1"/>
              <p:nvPr/>
            </p:nvSpPr>
            <p:spPr>
              <a:xfrm>
                <a:off x="7351471" y="4322436"/>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sp>
            <p:nvSpPr>
              <p:cNvPr id="34" name="TextBox 33">
                <a:extLst>
                  <a:ext uri="{FF2B5EF4-FFF2-40B4-BE49-F238E27FC236}">
                    <a16:creationId xmlns:a16="http://schemas.microsoft.com/office/drawing/2014/main" id="{73646999-B132-FF8E-FE94-77338BFF4458}"/>
                  </a:ext>
                </a:extLst>
              </p:cNvPr>
              <p:cNvSpPr txBox="1"/>
              <p:nvPr/>
            </p:nvSpPr>
            <p:spPr>
              <a:xfrm>
                <a:off x="6906635" y="5154472"/>
                <a:ext cx="694483"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- 0.16</a:t>
                </a:r>
              </a:p>
            </p:txBody>
          </p:sp>
          <p:sp>
            <p:nvSpPr>
              <p:cNvPr id="35" name="TextBox 34">
                <a:extLst>
                  <a:ext uri="{FF2B5EF4-FFF2-40B4-BE49-F238E27FC236}">
                    <a16:creationId xmlns:a16="http://schemas.microsoft.com/office/drawing/2014/main" id="{49A126FE-8F4E-CB52-EFD6-7704F9122405}"/>
                  </a:ext>
                </a:extLst>
              </p:cNvPr>
              <p:cNvSpPr txBox="1"/>
              <p:nvPr/>
            </p:nvSpPr>
            <p:spPr>
              <a:xfrm>
                <a:off x="7351471" y="5134933"/>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cxnSp>
            <p:nvCxnSpPr>
              <p:cNvPr id="36" name="Straight Connector 35">
                <a:extLst>
                  <a:ext uri="{FF2B5EF4-FFF2-40B4-BE49-F238E27FC236}">
                    <a16:creationId xmlns:a16="http://schemas.microsoft.com/office/drawing/2014/main" id="{586F4459-7EC8-F2E6-E1D1-E0B32505AFF5}"/>
                  </a:ext>
                </a:extLst>
              </p:cNvPr>
              <p:cNvCxnSpPr>
                <a:cxnSpLocks/>
              </p:cNvCxnSpPr>
              <p:nvPr/>
            </p:nvCxnSpPr>
            <p:spPr>
              <a:xfrm>
                <a:off x="6520916"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B35BF0A7-A29C-A857-D8C9-9F5843DFEB10}"/>
                  </a:ext>
                </a:extLst>
              </p:cNvPr>
              <p:cNvSpPr/>
              <p:nvPr/>
            </p:nvSpPr>
            <p:spPr>
              <a:xfrm>
                <a:off x="1760377" y="2249665"/>
                <a:ext cx="449455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EF9C587-A5A4-A376-A21F-AA9F40AEE2F8}"/>
                  </a:ext>
                </a:extLst>
              </p:cNvPr>
              <p:cNvSpPr/>
              <p:nvPr/>
            </p:nvSpPr>
            <p:spPr>
              <a:xfrm>
                <a:off x="2644110" y="3099060"/>
                <a:ext cx="3610821"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A312C3F-3B17-6F24-E8A0-65A46CD88F39}"/>
                  </a:ext>
                </a:extLst>
              </p:cNvPr>
              <p:cNvSpPr/>
              <p:nvPr/>
            </p:nvSpPr>
            <p:spPr>
              <a:xfrm>
                <a:off x="3534440" y="3948230"/>
                <a:ext cx="2662760"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4448733-BB22-592E-51CF-975F16403753}"/>
                  </a:ext>
                </a:extLst>
              </p:cNvPr>
              <p:cNvSpPr/>
              <p:nvPr/>
            </p:nvSpPr>
            <p:spPr>
              <a:xfrm>
                <a:off x="4413468" y="4799595"/>
                <a:ext cx="1786487"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9295510-C559-6210-3349-C6A7177A680C}"/>
                  </a:ext>
                </a:extLst>
              </p:cNvPr>
              <p:cNvSpPr/>
              <p:nvPr/>
            </p:nvSpPr>
            <p:spPr>
              <a:xfrm>
                <a:off x="5300982" y="5648765"/>
                <a:ext cx="925415"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a:extLst>
                <a:ext uri="{FF2B5EF4-FFF2-40B4-BE49-F238E27FC236}">
                  <a16:creationId xmlns:a16="http://schemas.microsoft.com/office/drawing/2014/main" id="{96B63AC2-2F32-51C6-F9B5-E638C5E29533}"/>
                </a:ext>
              </a:extLst>
            </p:cNvPr>
            <p:cNvSpPr txBox="1"/>
            <p:nvPr/>
          </p:nvSpPr>
          <p:spPr>
            <a:xfrm rot="5400000">
              <a:off x="6292622" y="4717770"/>
              <a:ext cx="2004536" cy="275554"/>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grpSp>
      <p:sp>
        <p:nvSpPr>
          <p:cNvPr id="52" name="Left Brace 51">
            <a:extLst>
              <a:ext uri="{FF2B5EF4-FFF2-40B4-BE49-F238E27FC236}">
                <a16:creationId xmlns:a16="http://schemas.microsoft.com/office/drawing/2014/main" id="{F2400129-1880-37E5-3EA7-008271CDD48F}"/>
              </a:ext>
            </a:extLst>
          </p:cNvPr>
          <p:cNvSpPr/>
          <p:nvPr/>
        </p:nvSpPr>
        <p:spPr>
          <a:xfrm>
            <a:off x="276002" y="4863430"/>
            <a:ext cx="110169" cy="2484961"/>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3" name="Left Brace 52">
            <a:extLst>
              <a:ext uri="{FF2B5EF4-FFF2-40B4-BE49-F238E27FC236}">
                <a16:creationId xmlns:a16="http://schemas.microsoft.com/office/drawing/2014/main" id="{706866E7-25AD-D064-43A6-E436BD303C57}"/>
              </a:ext>
            </a:extLst>
          </p:cNvPr>
          <p:cNvSpPr/>
          <p:nvPr/>
        </p:nvSpPr>
        <p:spPr>
          <a:xfrm rot="16200000">
            <a:off x="1891754" y="6550367"/>
            <a:ext cx="139226" cy="249312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 name="TextBox 2">
            <a:extLst>
              <a:ext uri="{FF2B5EF4-FFF2-40B4-BE49-F238E27FC236}">
                <a16:creationId xmlns:a16="http://schemas.microsoft.com/office/drawing/2014/main" id="{8E21F0C6-3366-2C81-5E73-573B10695B37}"/>
              </a:ext>
            </a:extLst>
          </p:cNvPr>
          <p:cNvSpPr txBox="1"/>
          <p:nvPr/>
        </p:nvSpPr>
        <p:spPr>
          <a:xfrm>
            <a:off x="299751" y="8380378"/>
            <a:ext cx="6455435" cy="230832"/>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5. Verbal Estimate Average Correlation Matrix. </a:t>
            </a:r>
            <a:r>
              <a:rPr lang="en-US" sz="900" dirty="0">
                <a:latin typeface="Arial" panose="020B0604020202020204" pitchFamily="34" charset="0"/>
                <a:cs typeface="Arial" panose="020B0604020202020204" pitchFamily="34" charset="0"/>
              </a:rPr>
              <a:t>A</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24501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2E539898-E0DE-30CF-33E8-2E4D610E34A1}"/>
              </a:ext>
            </a:extLst>
          </p:cNvPr>
          <p:cNvSpPr txBox="1"/>
          <p:nvPr/>
        </p:nvSpPr>
        <p:spPr>
          <a:xfrm>
            <a:off x="3382283" y="6309838"/>
            <a:ext cx="3639986" cy="1508105"/>
          </a:xfrm>
          <a:prstGeom prst="rect">
            <a:avLst/>
          </a:prstGeom>
          <a:noFill/>
        </p:spPr>
        <p:txBody>
          <a:bodyPr wrap="square" rtlCol="0">
            <a:spAutoFit/>
          </a:bodyPr>
          <a:lstStyle/>
          <a:p>
            <a:r>
              <a:rPr lang="en-US" sz="720" b="1" dirty="0">
                <a:latin typeface="Arial" panose="020B0604020202020204" pitchFamily="34" charset="0"/>
                <a:cs typeface="Arial" panose="020B0604020202020204" pitchFamily="34" charset="0"/>
              </a:rPr>
              <a:t>Figure 4. Discrimination Accuracy Results. </a:t>
            </a:r>
            <a:r>
              <a:rPr lang="en-US" sz="720" dirty="0">
                <a:latin typeface="Arial" panose="020B0604020202020204" pitchFamily="34" charset="0"/>
                <a:cs typeface="Arial" panose="020B0604020202020204" pitchFamily="34" charset="0"/>
              </a:rPr>
              <a:t>A) Linear model of discrimination accuracy as a function of the Kinect depth difference between targets for the 125 ms viewing duration condition. B) Sample transformation to derive discrimination accuracy as a function of verbal estimates. The distribution of z-scored verbal estimates is plotted for the two stimuli of a sample discrimination trial. Based off the Kinect the correct discrimination response would be stimulus 1, however as a function of verbal estimates the correct response is stimulus 0 (circled in red). C) Linear models of discrimination accuracy as a function of verbal estimates from independent participants at each viewing duration (125, 250, 1000 ms) D)Discrimination accuracy as a function of the Kinect (bars with colored outline) and as a function of differences in verbal estimates from independent participants (* indicates p&lt;0.05; ** p&lt;0.005; *** p&lt;0.0005)</a:t>
            </a:r>
            <a:br>
              <a:rPr lang="en-US" sz="560" dirty="0"/>
            </a:br>
            <a:endParaRPr lang="en-US" sz="560" b="1" dirty="0">
              <a:latin typeface="Arial" panose="020B0604020202020204" pitchFamily="34" charset="0"/>
              <a:cs typeface="Arial" panose="020B0604020202020204" pitchFamily="34" charset="0"/>
            </a:endParaRPr>
          </a:p>
        </p:txBody>
      </p:sp>
      <p:grpSp>
        <p:nvGrpSpPr>
          <p:cNvPr id="27" name="Group 26">
            <a:extLst>
              <a:ext uri="{FF2B5EF4-FFF2-40B4-BE49-F238E27FC236}">
                <a16:creationId xmlns:a16="http://schemas.microsoft.com/office/drawing/2014/main" id="{C3B715C3-05A8-9E49-FF27-E6502D29AE8C}"/>
              </a:ext>
            </a:extLst>
          </p:cNvPr>
          <p:cNvGrpSpPr/>
          <p:nvPr/>
        </p:nvGrpSpPr>
        <p:grpSpPr>
          <a:xfrm>
            <a:off x="468950" y="5841791"/>
            <a:ext cx="2870537" cy="2036883"/>
            <a:chOff x="5669174" y="6592264"/>
            <a:chExt cx="12801706" cy="9171992"/>
          </a:xfrm>
        </p:grpSpPr>
        <p:grpSp>
          <p:nvGrpSpPr>
            <p:cNvPr id="28" name="Group 27">
              <a:extLst>
                <a:ext uri="{FF2B5EF4-FFF2-40B4-BE49-F238E27FC236}">
                  <a16:creationId xmlns:a16="http://schemas.microsoft.com/office/drawing/2014/main" id="{05FD488D-BF64-2882-8285-3F7BE2DA2999}"/>
                </a:ext>
              </a:extLst>
            </p:cNvPr>
            <p:cNvGrpSpPr/>
            <p:nvPr/>
          </p:nvGrpSpPr>
          <p:grpSpPr>
            <a:xfrm>
              <a:off x="5669174" y="6592264"/>
              <a:ext cx="12801706" cy="9171992"/>
              <a:chOff x="1170326" y="7287208"/>
              <a:chExt cx="10952359" cy="7517363"/>
            </a:xfrm>
          </p:grpSpPr>
          <p:pic>
            <p:nvPicPr>
              <p:cNvPr id="39" name="Picture 38" descr="Chart, bar chart&#10;&#10;Description automatically generated">
                <a:extLst>
                  <a:ext uri="{FF2B5EF4-FFF2-40B4-BE49-F238E27FC236}">
                    <a16:creationId xmlns:a16="http://schemas.microsoft.com/office/drawing/2014/main" id="{F60A5204-5450-6B72-4CAC-AD1B6E778BE7}"/>
                  </a:ext>
                </a:extLst>
              </p:cNvPr>
              <p:cNvPicPr>
                <a:picLocks noChangeAspect="1"/>
              </p:cNvPicPr>
              <p:nvPr/>
            </p:nvPicPr>
            <p:blipFill rotWithShape="1">
              <a:blip r:embed="rId3"/>
              <a:srcRect l="50191" r="1" b="11001"/>
              <a:stretch/>
            </p:blipFill>
            <p:spPr>
              <a:xfrm>
                <a:off x="6770914" y="7287209"/>
                <a:ext cx="5351771" cy="6693966"/>
              </a:xfrm>
              <a:prstGeom prst="rect">
                <a:avLst/>
              </a:prstGeom>
            </p:spPr>
          </p:pic>
          <p:pic>
            <p:nvPicPr>
              <p:cNvPr id="40" name="Picture 39" descr="Chart, bar chart, histogram&#10;&#10;Description automatically generated">
                <a:extLst>
                  <a:ext uri="{FF2B5EF4-FFF2-40B4-BE49-F238E27FC236}">
                    <a16:creationId xmlns:a16="http://schemas.microsoft.com/office/drawing/2014/main" id="{259D8297-F2AE-D9C3-1DAD-F41C02A69B68}"/>
                  </a:ext>
                </a:extLst>
              </p:cNvPr>
              <p:cNvPicPr>
                <a:picLocks noChangeAspect="1"/>
              </p:cNvPicPr>
              <p:nvPr/>
            </p:nvPicPr>
            <p:blipFill rotWithShape="1">
              <a:blip r:embed="rId4"/>
              <a:srcRect r="47877" b="11000"/>
              <a:stretch/>
            </p:blipFill>
            <p:spPr>
              <a:xfrm>
                <a:off x="1170326" y="7287208"/>
                <a:ext cx="5600588" cy="6693967"/>
              </a:xfrm>
              <a:prstGeom prst="rect">
                <a:avLst/>
              </a:prstGeom>
            </p:spPr>
          </p:pic>
          <p:pic>
            <p:nvPicPr>
              <p:cNvPr id="41" name="Picture 40" descr="Chart, bar chart, histogram&#10;&#10;Description automatically generated">
                <a:extLst>
                  <a:ext uri="{FF2B5EF4-FFF2-40B4-BE49-F238E27FC236}">
                    <a16:creationId xmlns:a16="http://schemas.microsoft.com/office/drawing/2014/main" id="{961BDF91-E14A-0DA4-9FC8-3A2EB0EC184C}"/>
                  </a:ext>
                </a:extLst>
              </p:cNvPr>
              <p:cNvPicPr>
                <a:picLocks noChangeAspect="1"/>
              </p:cNvPicPr>
              <p:nvPr/>
            </p:nvPicPr>
            <p:blipFill rotWithShape="1">
              <a:blip r:embed="rId4"/>
              <a:srcRect l="39966" t="91698" r="37644" b="2513"/>
              <a:stretch/>
            </p:blipFill>
            <p:spPr>
              <a:xfrm>
                <a:off x="5568043" y="14369143"/>
                <a:ext cx="2405742" cy="435428"/>
              </a:xfrm>
              <a:prstGeom prst="rect">
                <a:avLst/>
              </a:prstGeom>
              <a:solidFill>
                <a:schemeClr val="bg1"/>
              </a:solidFill>
            </p:spPr>
          </p:pic>
          <p:pic>
            <p:nvPicPr>
              <p:cNvPr id="42" name="Picture 41" descr="Chart, bar chart, histogram&#10;&#10;Description automatically generated">
                <a:extLst>
                  <a:ext uri="{FF2B5EF4-FFF2-40B4-BE49-F238E27FC236}">
                    <a16:creationId xmlns:a16="http://schemas.microsoft.com/office/drawing/2014/main" id="{F4C58CD6-6827-FE51-4D60-548BDBFB8104}"/>
                  </a:ext>
                </a:extLst>
              </p:cNvPr>
              <p:cNvPicPr>
                <a:picLocks noChangeAspect="1"/>
              </p:cNvPicPr>
              <p:nvPr/>
            </p:nvPicPr>
            <p:blipFill rotWithShape="1">
              <a:blip r:embed="rId4"/>
              <a:srcRect l="52123" t="88224" r="12824" b="7868"/>
              <a:stretch/>
            </p:blipFill>
            <p:spPr>
              <a:xfrm>
                <a:off x="2841172" y="13930230"/>
                <a:ext cx="3766456" cy="293915"/>
              </a:xfrm>
              <a:prstGeom prst="rect">
                <a:avLst/>
              </a:prstGeom>
              <a:solidFill>
                <a:schemeClr val="bg1"/>
              </a:solidFill>
            </p:spPr>
          </p:pic>
          <p:pic>
            <p:nvPicPr>
              <p:cNvPr id="43" name="Picture 42" descr="Chart, bar chart, histogram&#10;&#10;Description automatically generated">
                <a:extLst>
                  <a:ext uri="{FF2B5EF4-FFF2-40B4-BE49-F238E27FC236}">
                    <a16:creationId xmlns:a16="http://schemas.microsoft.com/office/drawing/2014/main" id="{00D38D9F-5E63-136B-4FBC-1BDFBF846E30}"/>
                  </a:ext>
                </a:extLst>
              </p:cNvPr>
              <p:cNvPicPr>
                <a:picLocks noChangeAspect="1"/>
              </p:cNvPicPr>
              <p:nvPr/>
            </p:nvPicPr>
            <p:blipFill rotWithShape="1">
              <a:blip r:embed="rId4"/>
              <a:srcRect l="52123" t="88224" r="12824" b="7868"/>
              <a:stretch/>
            </p:blipFill>
            <p:spPr>
              <a:xfrm>
                <a:off x="6988630" y="13930230"/>
                <a:ext cx="3766456" cy="293915"/>
              </a:xfrm>
              <a:prstGeom prst="rect">
                <a:avLst/>
              </a:prstGeom>
              <a:solidFill>
                <a:schemeClr val="bg1"/>
              </a:solidFill>
            </p:spPr>
          </p:pic>
        </p:grpSp>
        <p:sp>
          <p:nvSpPr>
            <p:cNvPr id="29" name="Left Brace 28">
              <a:extLst>
                <a:ext uri="{FF2B5EF4-FFF2-40B4-BE49-F238E27FC236}">
                  <a16:creationId xmlns:a16="http://schemas.microsoft.com/office/drawing/2014/main" id="{5DE0F594-9714-80D4-BD1D-3EB13B582AD8}"/>
                </a:ext>
              </a:extLst>
            </p:cNvPr>
            <p:cNvSpPr/>
            <p:nvPr/>
          </p:nvSpPr>
          <p:spPr>
            <a:xfrm rot="5400000">
              <a:off x="13741599" y="7893106"/>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0" name="TextBox 29">
              <a:extLst>
                <a:ext uri="{FF2B5EF4-FFF2-40B4-BE49-F238E27FC236}">
                  <a16:creationId xmlns:a16="http://schemas.microsoft.com/office/drawing/2014/main" id="{6BFDE19D-D89A-61E4-F531-01D39472E408}"/>
                </a:ext>
              </a:extLst>
            </p:cNvPr>
            <p:cNvSpPr txBox="1"/>
            <p:nvPr/>
          </p:nvSpPr>
          <p:spPr>
            <a:xfrm>
              <a:off x="9200263" y="9851336"/>
              <a:ext cx="1353311" cy="1108722"/>
            </a:xfrm>
            <a:prstGeom prst="rect">
              <a:avLst/>
            </a:prstGeom>
            <a:noFill/>
          </p:spPr>
          <p:txBody>
            <a:bodyPr wrap="square" rtlCol="0">
              <a:spAutoFit/>
            </a:bodyPr>
            <a:lstStyle/>
            <a:p>
              <a:pPr algn="ctr"/>
              <a:r>
                <a:rPr lang="en-US" sz="500" dirty="0">
                  <a:latin typeface="Arial" panose="020B0604020202020204" pitchFamily="34" charset="0"/>
                  <a:cs typeface="Arial" panose="020B0604020202020204" pitchFamily="34" charset="0"/>
                </a:rPr>
                <a:t>Kinect</a:t>
              </a:r>
            </a:p>
          </p:txBody>
        </p:sp>
        <p:sp>
          <p:nvSpPr>
            <p:cNvPr id="31" name="TextBox 30">
              <a:extLst>
                <a:ext uri="{FF2B5EF4-FFF2-40B4-BE49-F238E27FC236}">
                  <a16:creationId xmlns:a16="http://schemas.microsoft.com/office/drawing/2014/main" id="{D65CBE65-F0CC-6048-BC8E-179D54528F35}"/>
                </a:ext>
              </a:extLst>
            </p:cNvPr>
            <p:cNvSpPr txBox="1"/>
            <p:nvPr/>
          </p:nvSpPr>
          <p:spPr>
            <a:xfrm>
              <a:off x="12796620" y="7244202"/>
              <a:ext cx="3749039" cy="762247"/>
            </a:xfrm>
            <a:prstGeom prst="rect">
              <a:avLst/>
            </a:prstGeom>
            <a:noFill/>
          </p:spPr>
          <p:txBody>
            <a:bodyPr wrap="square" rtlCol="0">
              <a:spAutoFit/>
            </a:bodyPr>
            <a:lstStyle/>
            <a:p>
              <a:pPr algn="ctr"/>
              <a:r>
                <a:rPr lang="en-US" sz="500" dirty="0">
                  <a:latin typeface="Arial" panose="020B0604020202020204" pitchFamily="34" charset="0"/>
                  <a:cs typeface="Arial" panose="020B0604020202020204" pitchFamily="34" charset="0"/>
                </a:rPr>
                <a:t>Verbal Estimate</a:t>
              </a:r>
            </a:p>
          </p:txBody>
        </p:sp>
        <p:sp>
          <p:nvSpPr>
            <p:cNvPr id="32" name="Left Brace 31">
              <a:extLst>
                <a:ext uri="{FF2B5EF4-FFF2-40B4-BE49-F238E27FC236}">
                  <a16:creationId xmlns:a16="http://schemas.microsoft.com/office/drawing/2014/main" id="{374597BF-4EFC-FD75-9C75-2994D3F3BBE0}"/>
                </a:ext>
              </a:extLst>
            </p:cNvPr>
            <p:cNvSpPr/>
            <p:nvPr/>
          </p:nvSpPr>
          <p:spPr>
            <a:xfrm rot="5400000">
              <a:off x="14480181" y="6612973"/>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3" name="TextBox 32">
              <a:extLst>
                <a:ext uri="{FF2B5EF4-FFF2-40B4-BE49-F238E27FC236}">
                  <a16:creationId xmlns:a16="http://schemas.microsoft.com/office/drawing/2014/main" id="{0B73F2AD-85FB-8B61-574D-44CC184EB775}"/>
                </a:ext>
              </a:extLst>
            </p:cNvPr>
            <p:cNvSpPr txBox="1"/>
            <p:nvPr/>
          </p:nvSpPr>
          <p:spPr>
            <a:xfrm>
              <a:off x="13418805" y="8197594"/>
              <a:ext cx="1234045"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C140C386-C425-52D6-620C-8C13F23C9075}"/>
                </a:ext>
              </a:extLst>
            </p:cNvPr>
            <p:cNvSpPr txBox="1"/>
            <p:nvPr/>
          </p:nvSpPr>
          <p:spPr>
            <a:xfrm>
              <a:off x="14157387" y="7616475"/>
              <a:ext cx="1968721"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5" name="Left Brace 34">
              <a:extLst>
                <a:ext uri="{FF2B5EF4-FFF2-40B4-BE49-F238E27FC236}">
                  <a16:creationId xmlns:a16="http://schemas.microsoft.com/office/drawing/2014/main" id="{4E624249-8A01-DE73-7B57-AA5FBF52A314}"/>
                </a:ext>
              </a:extLst>
            </p:cNvPr>
            <p:cNvSpPr/>
            <p:nvPr/>
          </p:nvSpPr>
          <p:spPr>
            <a:xfrm rot="5400000">
              <a:off x="8965667" y="10536814"/>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6" name="Left Brace 35">
              <a:extLst>
                <a:ext uri="{FF2B5EF4-FFF2-40B4-BE49-F238E27FC236}">
                  <a16:creationId xmlns:a16="http://schemas.microsoft.com/office/drawing/2014/main" id="{F760DFFD-BFCD-7CAC-1FAE-11FEFA3A0A5A}"/>
                </a:ext>
              </a:extLst>
            </p:cNvPr>
            <p:cNvSpPr/>
            <p:nvPr/>
          </p:nvSpPr>
          <p:spPr>
            <a:xfrm rot="5400000">
              <a:off x="9704249" y="9256681"/>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7" name="TextBox 36">
              <a:extLst>
                <a:ext uri="{FF2B5EF4-FFF2-40B4-BE49-F238E27FC236}">
                  <a16:creationId xmlns:a16="http://schemas.microsoft.com/office/drawing/2014/main" id="{5D57067A-01F5-C060-A5F2-EEE6E424CFD6}"/>
                </a:ext>
              </a:extLst>
            </p:cNvPr>
            <p:cNvSpPr txBox="1"/>
            <p:nvPr/>
          </p:nvSpPr>
          <p:spPr>
            <a:xfrm>
              <a:off x="8642869" y="10841302"/>
              <a:ext cx="1424902"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F17E182F-19C4-9BC3-CB3C-97094F71DCE1}"/>
                </a:ext>
              </a:extLst>
            </p:cNvPr>
            <p:cNvSpPr txBox="1"/>
            <p:nvPr/>
          </p:nvSpPr>
          <p:spPr>
            <a:xfrm>
              <a:off x="9009406" y="9133664"/>
              <a:ext cx="1353311"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grpSp>
      <p:pic>
        <p:nvPicPr>
          <p:cNvPr id="45" name="Picture 44" descr="Chart, scatter chart&#10;&#10;Description automatically generated">
            <a:extLst>
              <a:ext uri="{FF2B5EF4-FFF2-40B4-BE49-F238E27FC236}">
                <a16:creationId xmlns:a16="http://schemas.microsoft.com/office/drawing/2014/main" id="{DBFE7A19-7B7D-5181-C2C6-1888250264FE}"/>
              </a:ext>
            </a:extLst>
          </p:cNvPr>
          <p:cNvPicPr>
            <a:picLocks noChangeAspect="1"/>
          </p:cNvPicPr>
          <p:nvPr/>
        </p:nvPicPr>
        <p:blipFill>
          <a:blip r:embed="rId5"/>
          <a:stretch>
            <a:fillRect/>
          </a:stretch>
        </p:blipFill>
        <p:spPr>
          <a:xfrm>
            <a:off x="467060" y="1574423"/>
            <a:ext cx="2194245" cy="2194245"/>
          </a:xfrm>
          <a:prstGeom prst="rect">
            <a:avLst/>
          </a:prstGeom>
        </p:spPr>
      </p:pic>
      <p:pic>
        <p:nvPicPr>
          <p:cNvPr id="47" name="Picture 46" descr="Chart, scatter chart&#10;&#10;Description automatically generated">
            <a:extLst>
              <a:ext uri="{FF2B5EF4-FFF2-40B4-BE49-F238E27FC236}">
                <a16:creationId xmlns:a16="http://schemas.microsoft.com/office/drawing/2014/main" id="{41115BCD-034E-C493-759D-13573B4DB621}"/>
              </a:ext>
            </a:extLst>
          </p:cNvPr>
          <p:cNvPicPr>
            <a:picLocks noChangeAspect="1"/>
          </p:cNvPicPr>
          <p:nvPr/>
        </p:nvPicPr>
        <p:blipFill>
          <a:blip r:embed="rId6"/>
          <a:stretch>
            <a:fillRect/>
          </a:stretch>
        </p:blipFill>
        <p:spPr>
          <a:xfrm>
            <a:off x="443911" y="3647546"/>
            <a:ext cx="2194245" cy="2194245"/>
          </a:xfrm>
          <a:prstGeom prst="rect">
            <a:avLst/>
          </a:prstGeom>
        </p:spPr>
      </p:pic>
      <p:pic>
        <p:nvPicPr>
          <p:cNvPr id="49" name="Picture 48" descr="Chart, scatter chart&#10;&#10;Description automatically generated">
            <a:extLst>
              <a:ext uri="{FF2B5EF4-FFF2-40B4-BE49-F238E27FC236}">
                <a16:creationId xmlns:a16="http://schemas.microsoft.com/office/drawing/2014/main" id="{C2904FBB-CA02-BF47-35E6-E5C43D9D469D}"/>
              </a:ext>
            </a:extLst>
          </p:cNvPr>
          <p:cNvPicPr>
            <a:picLocks noChangeAspect="1"/>
          </p:cNvPicPr>
          <p:nvPr/>
        </p:nvPicPr>
        <p:blipFill>
          <a:blip r:embed="rId7"/>
          <a:stretch>
            <a:fillRect/>
          </a:stretch>
        </p:blipFill>
        <p:spPr>
          <a:xfrm>
            <a:off x="2633779" y="3656091"/>
            <a:ext cx="2194245" cy="2194245"/>
          </a:xfrm>
          <a:prstGeom prst="rect">
            <a:avLst/>
          </a:prstGeom>
        </p:spPr>
      </p:pic>
      <p:pic>
        <p:nvPicPr>
          <p:cNvPr id="51" name="Picture 50" descr="Chart, scatter chart&#10;&#10;Description automatically generated">
            <a:extLst>
              <a:ext uri="{FF2B5EF4-FFF2-40B4-BE49-F238E27FC236}">
                <a16:creationId xmlns:a16="http://schemas.microsoft.com/office/drawing/2014/main" id="{4B62E54F-6850-98BE-CDD2-FDDA878E0FB7}"/>
              </a:ext>
            </a:extLst>
          </p:cNvPr>
          <p:cNvPicPr>
            <a:picLocks noChangeAspect="1"/>
          </p:cNvPicPr>
          <p:nvPr/>
        </p:nvPicPr>
        <p:blipFill>
          <a:blip r:embed="rId8"/>
          <a:stretch>
            <a:fillRect/>
          </a:stretch>
        </p:blipFill>
        <p:spPr>
          <a:xfrm>
            <a:off x="4828024" y="3652751"/>
            <a:ext cx="2194245" cy="2194245"/>
          </a:xfrm>
          <a:prstGeom prst="rect">
            <a:avLst/>
          </a:prstGeom>
        </p:spPr>
      </p:pic>
      <p:grpSp>
        <p:nvGrpSpPr>
          <p:cNvPr id="52" name="Group 51">
            <a:extLst>
              <a:ext uri="{FF2B5EF4-FFF2-40B4-BE49-F238E27FC236}">
                <a16:creationId xmlns:a16="http://schemas.microsoft.com/office/drawing/2014/main" id="{4775342A-A4BE-2C71-3D35-68F896599B63}"/>
              </a:ext>
            </a:extLst>
          </p:cNvPr>
          <p:cNvGrpSpPr/>
          <p:nvPr/>
        </p:nvGrpSpPr>
        <p:grpSpPr>
          <a:xfrm>
            <a:off x="2782447" y="1825189"/>
            <a:ext cx="3604896" cy="1892883"/>
            <a:chOff x="1787524" y="6121400"/>
            <a:chExt cx="18024478" cy="9464416"/>
          </a:xfrm>
        </p:grpSpPr>
        <p:grpSp>
          <p:nvGrpSpPr>
            <p:cNvPr id="61" name="Group 60">
              <a:extLst>
                <a:ext uri="{FF2B5EF4-FFF2-40B4-BE49-F238E27FC236}">
                  <a16:creationId xmlns:a16="http://schemas.microsoft.com/office/drawing/2014/main" id="{A7550C25-E085-85F5-5A08-2138DE0B4CAE}"/>
                </a:ext>
              </a:extLst>
            </p:cNvPr>
            <p:cNvGrpSpPr/>
            <p:nvPr/>
          </p:nvGrpSpPr>
          <p:grpSpPr>
            <a:xfrm>
              <a:off x="11322050" y="6121400"/>
              <a:ext cx="8489952" cy="8229600"/>
              <a:chOff x="11372850" y="6121400"/>
              <a:chExt cx="8489952" cy="8229600"/>
            </a:xfrm>
          </p:grpSpPr>
          <p:pic>
            <p:nvPicPr>
              <p:cNvPr id="63" name="Picture 62" descr="Chart, histogram&#10;&#10;Description automatically generated">
                <a:extLst>
                  <a:ext uri="{FF2B5EF4-FFF2-40B4-BE49-F238E27FC236}">
                    <a16:creationId xmlns:a16="http://schemas.microsoft.com/office/drawing/2014/main" id="{D5285D15-775A-A17D-6564-6F55DB2B7E87}"/>
                  </a:ext>
                </a:extLst>
              </p:cNvPr>
              <p:cNvPicPr>
                <a:picLocks noChangeAspect="1"/>
              </p:cNvPicPr>
              <p:nvPr/>
            </p:nvPicPr>
            <p:blipFill rotWithShape="1">
              <a:blip r:embed="rId9"/>
              <a:srcRect l="5080" r="8951"/>
              <a:stretch/>
            </p:blipFill>
            <p:spPr>
              <a:xfrm>
                <a:off x="11372850" y="6121400"/>
                <a:ext cx="8489952" cy="8229600"/>
              </a:xfrm>
              <a:prstGeom prst="rect">
                <a:avLst/>
              </a:prstGeom>
            </p:spPr>
          </p:pic>
          <p:sp>
            <p:nvSpPr>
              <p:cNvPr id="64" name="TextBox 63">
                <a:extLst>
                  <a:ext uri="{FF2B5EF4-FFF2-40B4-BE49-F238E27FC236}">
                    <a16:creationId xmlns:a16="http://schemas.microsoft.com/office/drawing/2014/main" id="{6C969D84-DCF5-839D-FF1A-542B6CD9E6FB}"/>
                  </a:ext>
                </a:extLst>
              </p:cNvPr>
              <p:cNvSpPr txBox="1"/>
              <p:nvPr/>
            </p:nvSpPr>
            <p:spPr>
              <a:xfrm>
                <a:off x="12115800" y="7150100"/>
                <a:ext cx="4292598" cy="1815880"/>
              </a:xfrm>
              <a:prstGeom prst="rect">
                <a:avLst/>
              </a:prstGeom>
              <a:noFill/>
            </p:spPr>
            <p:txBody>
              <a:bodyPr wrap="square" rtlCol="0">
                <a:spAutoFit/>
              </a:bodyPr>
              <a:lstStyle/>
              <a:p>
                <a:r>
                  <a:rPr lang="en-US" sz="440" dirty="0">
                    <a:latin typeface="Arial" panose="020B0604020202020204" pitchFamily="34" charset="0"/>
                    <a:cs typeface="Arial" panose="020B0604020202020204" pitchFamily="34" charset="0"/>
                  </a:rPr>
                  <a:t>- - - Average Verbal</a:t>
                </a:r>
              </a:p>
              <a:p>
                <a:r>
                  <a:rPr lang="en-US" sz="440" dirty="0">
                    <a:latin typeface="Arial" panose="020B0604020202020204" pitchFamily="34" charset="0"/>
                    <a:cs typeface="Arial" panose="020B0604020202020204" pitchFamily="34" charset="0"/>
                  </a:rPr>
                  <a:t>      Estimate</a:t>
                </a:r>
              </a:p>
              <a:p>
                <a:endParaRPr lang="en-US" sz="440" dirty="0">
                  <a:latin typeface="Arial" panose="020B0604020202020204" pitchFamily="34" charset="0"/>
                  <a:cs typeface="Arial" panose="020B0604020202020204" pitchFamily="34" charset="0"/>
                </a:endParaRPr>
              </a:p>
              <a:p>
                <a:r>
                  <a:rPr lang="en-US" sz="440" dirty="0">
                    <a:latin typeface="Arial" panose="020B0604020202020204" pitchFamily="34" charset="0"/>
                    <a:cs typeface="Arial" panose="020B0604020202020204" pitchFamily="34" charset="0"/>
                  </a:rPr>
                  <a:t>Kinect Depth = 4.2 m</a:t>
                </a:r>
              </a:p>
            </p:txBody>
          </p:sp>
        </p:grpSp>
        <p:grpSp>
          <p:nvGrpSpPr>
            <p:cNvPr id="56" name="Group 55">
              <a:extLst>
                <a:ext uri="{FF2B5EF4-FFF2-40B4-BE49-F238E27FC236}">
                  <a16:creationId xmlns:a16="http://schemas.microsoft.com/office/drawing/2014/main" id="{BEDFB3DC-43C7-DBAF-28C8-8455CFCE296B}"/>
                </a:ext>
              </a:extLst>
            </p:cNvPr>
            <p:cNvGrpSpPr/>
            <p:nvPr/>
          </p:nvGrpSpPr>
          <p:grpSpPr>
            <a:xfrm>
              <a:off x="1787524" y="6121400"/>
              <a:ext cx="8991600" cy="8229600"/>
              <a:chOff x="2159000" y="6121400"/>
              <a:chExt cx="8991600" cy="8229600"/>
            </a:xfrm>
          </p:grpSpPr>
          <p:pic>
            <p:nvPicPr>
              <p:cNvPr id="59" name="Picture 58" descr="Chart, histogram&#10;&#10;Description automatically generated">
                <a:extLst>
                  <a:ext uri="{FF2B5EF4-FFF2-40B4-BE49-F238E27FC236}">
                    <a16:creationId xmlns:a16="http://schemas.microsoft.com/office/drawing/2014/main" id="{0E1CACD6-DDAF-4E9D-4EB7-6BED4A8305B3}"/>
                  </a:ext>
                </a:extLst>
              </p:cNvPr>
              <p:cNvPicPr>
                <a:picLocks noChangeAspect="1"/>
              </p:cNvPicPr>
              <p:nvPr/>
            </p:nvPicPr>
            <p:blipFill rotWithShape="1">
              <a:blip r:embed="rId10"/>
              <a:srcRect r="8951"/>
              <a:stretch/>
            </p:blipFill>
            <p:spPr>
              <a:xfrm>
                <a:off x="2159000" y="6121400"/>
                <a:ext cx="8991600" cy="8229600"/>
              </a:xfrm>
              <a:prstGeom prst="rect">
                <a:avLst/>
              </a:prstGeom>
            </p:spPr>
          </p:pic>
          <p:sp>
            <p:nvSpPr>
              <p:cNvPr id="60" name="TextBox 59">
                <a:extLst>
                  <a:ext uri="{FF2B5EF4-FFF2-40B4-BE49-F238E27FC236}">
                    <a16:creationId xmlns:a16="http://schemas.microsoft.com/office/drawing/2014/main" id="{00176572-63E5-B4D7-9518-0094F5B33E04}"/>
                  </a:ext>
                </a:extLst>
              </p:cNvPr>
              <p:cNvSpPr txBox="1"/>
              <p:nvPr/>
            </p:nvSpPr>
            <p:spPr>
              <a:xfrm>
                <a:off x="3403600" y="7150100"/>
                <a:ext cx="4292600" cy="1815880"/>
              </a:xfrm>
              <a:prstGeom prst="rect">
                <a:avLst/>
              </a:prstGeom>
              <a:noFill/>
            </p:spPr>
            <p:txBody>
              <a:bodyPr wrap="square" rtlCol="0">
                <a:spAutoFit/>
              </a:bodyPr>
              <a:lstStyle/>
              <a:p>
                <a:r>
                  <a:rPr lang="en-US" sz="440" dirty="0">
                    <a:latin typeface="Arial" panose="020B0604020202020204" pitchFamily="34" charset="0"/>
                    <a:cs typeface="Arial" panose="020B0604020202020204" pitchFamily="34" charset="0"/>
                  </a:rPr>
                  <a:t>- - - Average Verbal</a:t>
                </a:r>
              </a:p>
              <a:p>
                <a:r>
                  <a:rPr lang="en-US" sz="440" dirty="0">
                    <a:latin typeface="Arial" panose="020B0604020202020204" pitchFamily="34" charset="0"/>
                    <a:cs typeface="Arial" panose="020B0604020202020204" pitchFamily="34" charset="0"/>
                  </a:rPr>
                  <a:t>      Estimate</a:t>
                </a:r>
              </a:p>
              <a:p>
                <a:endParaRPr lang="en-US" sz="440" dirty="0">
                  <a:latin typeface="Arial" panose="020B0604020202020204" pitchFamily="34" charset="0"/>
                  <a:cs typeface="Arial" panose="020B0604020202020204" pitchFamily="34" charset="0"/>
                </a:endParaRPr>
              </a:p>
              <a:p>
                <a:r>
                  <a:rPr lang="en-US" sz="440" dirty="0">
                    <a:latin typeface="Arial" panose="020B0604020202020204" pitchFamily="34" charset="0"/>
                    <a:cs typeface="Arial" panose="020B0604020202020204" pitchFamily="34" charset="0"/>
                  </a:rPr>
                  <a:t>Kinect Depth = 4.6 m</a:t>
                </a:r>
              </a:p>
            </p:txBody>
          </p:sp>
        </p:grpSp>
        <p:sp>
          <p:nvSpPr>
            <p:cNvPr id="55" name="TextBox 54">
              <a:extLst>
                <a:ext uri="{FF2B5EF4-FFF2-40B4-BE49-F238E27FC236}">
                  <a16:creationId xmlns:a16="http://schemas.microsoft.com/office/drawing/2014/main" id="{FCD91190-7E81-9AF1-C3A6-ABAFF2E927F7}"/>
                </a:ext>
              </a:extLst>
            </p:cNvPr>
            <p:cNvSpPr txBox="1"/>
            <p:nvPr/>
          </p:nvSpPr>
          <p:spPr>
            <a:xfrm>
              <a:off x="7194548" y="14631711"/>
              <a:ext cx="7746999" cy="954105"/>
            </a:xfrm>
            <a:prstGeom prst="rect">
              <a:avLst/>
            </a:prstGeom>
            <a:noFill/>
          </p:spPr>
          <p:txBody>
            <a:bodyPr wrap="square" rtlCol="0">
              <a:spAutoFit/>
            </a:bodyPr>
            <a:lstStyle/>
            <a:p>
              <a:pPr algn="ctr"/>
              <a:r>
                <a:rPr lang="en-US" sz="640" dirty="0">
                  <a:latin typeface="Arial" panose="020B0604020202020204" pitchFamily="34" charset="0"/>
                  <a:cs typeface="Arial" panose="020B0604020202020204" pitchFamily="34" charset="0"/>
                </a:rPr>
                <a:t>Which target was </a:t>
              </a:r>
              <a:r>
                <a:rPr lang="en-US" sz="640" b="1" dirty="0">
                  <a:latin typeface="Arial" panose="020B0604020202020204" pitchFamily="34" charset="0"/>
                  <a:cs typeface="Arial" panose="020B0604020202020204" pitchFamily="34" charset="0"/>
                </a:rPr>
                <a:t>closer</a:t>
              </a:r>
              <a:r>
                <a:rPr lang="en-US" sz="640" dirty="0">
                  <a:latin typeface="Arial" panose="020B0604020202020204" pitchFamily="34" charset="0"/>
                  <a:cs typeface="Arial" panose="020B0604020202020204" pitchFamily="34" charset="0"/>
                </a:rPr>
                <a:t> to you?</a:t>
              </a:r>
            </a:p>
          </p:txBody>
        </p:sp>
      </p:grpSp>
      <p:sp>
        <p:nvSpPr>
          <p:cNvPr id="65" name="TextBox 64">
            <a:extLst>
              <a:ext uri="{FF2B5EF4-FFF2-40B4-BE49-F238E27FC236}">
                <a16:creationId xmlns:a16="http://schemas.microsoft.com/office/drawing/2014/main" id="{CCF15403-D758-FCB9-3925-438A03B63E8D}"/>
              </a:ext>
            </a:extLst>
          </p:cNvPr>
          <p:cNvSpPr txBox="1"/>
          <p:nvPr/>
        </p:nvSpPr>
        <p:spPr>
          <a:xfrm>
            <a:off x="408625" y="1655912"/>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A.</a:t>
            </a:r>
          </a:p>
        </p:txBody>
      </p:sp>
      <p:sp>
        <p:nvSpPr>
          <p:cNvPr id="66" name="TextBox 65">
            <a:extLst>
              <a:ext uri="{FF2B5EF4-FFF2-40B4-BE49-F238E27FC236}">
                <a16:creationId xmlns:a16="http://schemas.microsoft.com/office/drawing/2014/main" id="{8F7F29AD-2BF5-AAF4-CAF4-14E02194D3BA}"/>
              </a:ext>
            </a:extLst>
          </p:cNvPr>
          <p:cNvSpPr txBox="1"/>
          <p:nvPr/>
        </p:nvSpPr>
        <p:spPr>
          <a:xfrm>
            <a:off x="2602552" y="1655912"/>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B.</a:t>
            </a:r>
          </a:p>
        </p:txBody>
      </p:sp>
      <p:sp>
        <p:nvSpPr>
          <p:cNvPr id="67" name="TextBox 66">
            <a:extLst>
              <a:ext uri="{FF2B5EF4-FFF2-40B4-BE49-F238E27FC236}">
                <a16:creationId xmlns:a16="http://schemas.microsoft.com/office/drawing/2014/main" id="{46F9E254-7FFF-6F93-4813-6A417C66517C}"/>
              </a:ext>
            </a:extLst>
          </p:cNvPr>
          <p:cNvSpPr txBox="1"/>
          <p:nvPr/>
        </p:nvSpPr>
        <p:spPr>
          <a:xfrm>
            <a:off x="408625" y="3756026"/>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C.</a:t>
            </a:r>
          </a:p>
        </p:txBody>
      </p:sp>
      <p:sp>
        <p:nvSpPr>
          <p:cNvPr id="70" name="TextBox 69">
            <a:extLst>
              <a:ext uri="{FF2B5EF4-FFF2-40B4-BE49-F238E27FC236}">
                <a16:creationId xmlns:a16="http://schemas.microsoft.com/office/drawing/2014/main" id="{3105DC3E-63DC-DD71-CB14-16BD056D94F6}"/>
              </a:ext>
            </a:extLst>
          </p:cNvPr>
          <p:cNvSpPr txBox="1"/>
          <p:nvPr/>
        </p:nvSpPr>
        <p:spPr>
          <a:xfrm>
            <a:off x="408625" y="5891794"/>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F.</a:t>
            </a:r>
          </a:p>
        </p:txBody>
      </p:sp>
    </p:spTree>
    <p:extLst>
      <p:ext uri="{BB962C8B-B14F-4D97-AF65-F5344CB8AC3E}">
        <p14:creationId xmlns:p14="http://schemas.microsoft.com/office/powerpoint/2010/main" val="721875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2E539898-E0DE-30CF-33E8-2E4D610E34A1}"/>
              </a:ext>
            </a:extLst>
          </p:cNvPr>
          <p:cNvSpPr txBox="1"/>
          <p:nvPr/>
        </p:nvSpPr>
        <p:spPr>
          <a:xfrm>
            <a:off x="3612956" y="6407317"/>
            <a:ext cx="2589497" cy="216528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6. Discrimination Accuracy Results. </a:t>
            </a:r>
            <a:r>
              <a:rPr lang="en-US" sz="900" dirty="0">
                <a:latin typeface="Arial" panose="020B0604020202020204" pitchFamily="34" charset="0"/>
                <a:cs typeface="Arial" panose="020B0604020202020204" pitchFamily="34" charset="0"/>
              </a:rPr>
              <a:t>A) Linear model of discrimination accuracy as a function of the Kinect depth difference between targets for the 125ms viewing duration condition. B) Linear models of discrimination accuracy as a function of verbal estimates from independent participants at 125ms C) Accuracy as a function of verbal estimates at 250ms D) Accuracy as a function of verbal estimates at 1000ms D) Discrimination accuracy as a function of the Kinect (bars with colored outline) and as a function of differences in verbal estimates from independent participants (* indicates p&lt;0.05; ** p&lt;0.005; *** p&lt;0.0005)</a:t>
            </a:r>
            <a:br>
              <a:rPr lang="en-US" sz="560" dirty="0"/>
            </a:br>
            <a:endParaRPr lang="en-US" sz="560" b="1" dirty="0">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82033F7D-13CD-6046-83DD-1CFF99037456}"/>
              </a:ext>
            </a:extLst>
          </p:cNvPr>
          <p:cNvGrpSpPr/>
          <p:nvPr/>
        </p:nvGrpSpPr>
        <p:grpSpPr>
          <a:xfrm>
            <a:off x="257703" y="6286402"/>
            <a:ext cx="3355253" cy="2407122"/>
            <a:chOff x="4291182" y="2692647"/>
            <a:chExt cx="3049831" cy="2118488"/>
          </a:xfrm>
        </p:grpSpPr>
        <p:grpSp>
          <p:nvGrpSpPr>
            <p:cNvPr id="98" name="Group 97">
              <a:extLst>
                <a:ext uri="{FF2B5EF4-FFF2-40B4-BE49-F238E27FC236}">
                  <a16:creationId xmlns:a16="http://schemas.microsoft.com/office/drawing/2014/main" id="{472BD362-5472-D244-A6EB-E71494AED425}"/>
                </a:ext>
              </a:extLst>
            </p:cNvPr>
            <p:cNvGrpSpPr/>
            <p:nvPr/>
          </p:nvGrpSpPr>
          <p:grpSpPr>
            <a:xfrm>
              <a:off x="4291182" y="2692647"/>
              <a:ext cx="3049831" cy="2118488"/>
              <a:chOff x="387655" y="1645993"/>
              <a:chExt cx="3337220" cy="2416399"/>
            </a:xfrm>
          </p:grpSpPr>
          <p:pic>
            <p:nvPicPr>
              <p:cNvPr id="99" name="Picture 98">
                <a:extLst>
                  <a:ext uri="{FF2B5EF4-FFF2-40B4-BE49-F238E27FC236}">
                    <a16:creationId xmlns:a16="http://schemas.microsoft.com/office/drawing/2014/main" id="{BA13DDC7-CDF8-A349-AEA5-5B95AAE99ECE}"/>
                  </a:ext>
                </a:extLst>
              </p:cNvPr>
              <p:cNvPicPr>
                <a:picLocks noChangeAspect="1"/>
              </p:cNvPicPr>
              <p:nvPr/>
            </p:nvPicPr>
            <p:blipFill rotWithShape="1">
              <a:blip r:embed="rId3"/>
              <a:srcRect l="50372" r="10140"/>
              <a:stretch/>
            </p:blipFill>
            <p:spPr>
              <a:xfrm>
                <a:off x="2295844" y="1645993"/>
                <a:ext cx="1363132" cy="2416397"/>
              </a:xfrm>
              <a:prstGeom prst="rect">
                <a:avLst/>
              </a:prstGeom>
            </p:spPr>
          </p:pic>
          <p:pic>
            <p:nvPicPr>
              <p:cNvPr id="100" name="Picture 99">
                <a:extLst>
                  <a:ext uri="{FF2B5EF4-FFF2-40B4-BE49-F238E27FC236}">
                    <a16:creationId xmlns:a16="http://schemas.microsoft.com/office/drawing/2014/main" id="{94013154-4F26-4144-B5B4-A0D4B842F40F}"/>
                  </a:ext>
                </a:extLst>
              </p:cNvPr>
              <p:cNvPicPr>
                <a:picLocks noChangeAspect="1"/>
              </p:cNvPicPr>
              <p:nvPr/>
            </p:nvPicPr>
            <p:blipFill rotWithShape="1">
              <a:blip r:embed="rId4"/>
              <a:srcRect l="-778" r="48583"/>
              <a:stretch/>
            </p:blipFill>
            <p:spPr>
              <a:xfrm>
                <a:off x="387655" y="1645995"/>
                <a:ext cx="1801747" cy="2416397"/>
              </a:xfrm>
              <a:prstGeom prst="rect">
                <a:avLst/>
              </a:prstGeom>
            </p:spPr>
          </p:pic>
          <p:pic>
            <p:nvPicPr>
              <p:cNvPr id="101" name="Picture 100">
                <a:extLst>
                  <a:ext uri="{FF2B5EF4-FFF2-40B4-BE49-F238E27FC236}">
                    <a16:creationId xmlns:a16="http://schemas.microsoft.com/office/drawing/2014/main" id="{46B13134-FF34-AE45-995B-AD0B9FD1CADF}"/>
                  </a:ext>
                </a:extLst>
              </p:cNvPr>
              <p:cNvPicPr>
                <a:picLocks noChangeAspect="1"/>
              </p:cNvPicPr>
              <p:nvPr/>
            </p:nvPicPr>
            <p:blipFill rotWithShape="1">
              <a:blip r:embed="rId5"/>
              <a:srcRect l="52037" t="88331" r="12674" b="7490"/>
              <a:stretch/>
            </p:blipFill>
            <p:spPr>
              <a:xfrm>
                <a:off x="949469" y="3791235"/>
                <a:ext cx="1220052" cy="101151"/>
              </a:xfrm>
              <a:prstGeom prst="rect">
                <a:avLst/>
              </a:prstGeom>
            </p:spPr>
          </p:pic>
          <p:pic>
            <p:nvPicPr>
              <p:cNvPr id="102" name="Picture 101">
                <a:extLst>
                  <a:ext uri="{FF2B5EF4-FFF2-40B4-BE49-F238E27FC236}">
                    <a16:creationId xmlns:a16="http://schemas.microsoft.com/office/drawing/2014/main" id="{74A2329C-1122-3045-B56F-B7C9B4AB74EB}"/>
                  </a:ext>
                </a:extLst>
              </p:cNvPr>
              <p:cNvPicPr>
                <a:picLocks noChangeAspect="1"/>
              </p:cNvPicPr>
              <p:nvPr/>
            </p:nvPicPr>
            <p:blipFill rotWithShape="1">
              <a:blip r:embed="rId3"/>
              <a:srcRect l="86649" r="10140"/>
              <a:stretch/>
            </p:blipFill>
            <p:spPr>
              <a:xfrm>
                <a:off x="2184989" y="1645994"/>
                <a:ext cx="110855" cy="2416397"/>
              </a:xfrm>
              <a:prstGeom prst="rect">
                <a:avLst/>
              </a:prstGeom>
            </p:spPr>
          </p:pic>
          <p:pic>
            <p:nvPicPr>
              <p:cNvPr id="103" name="Picture 102">
                <a:extLst>
                  <a:ext uri="{FF2B5EF4-FFF2-40B4-BE49-F238E27FC236}">
                    <a16:creationId xmlns:a16="http://schemas.microsoft.com/office/drawing/2014/main" id="{4C56578E-40B4-914C-A94A-B2C4BADF4884}"/>
                  </a:ext>
                </a:extLst>
              </p:cNvPr>
              <p:cNvPicPr>
                <a:picLocks noChangeAspect="1"/>
              </p:cNvPicPr>
              <p:nvPr/>
            </p:nvPicPr>
            <p:blipFill rotWithShape="1">
              <a:blip r:embed="rId6"/>
              <a:srcRect l="12182" t="92012" r="5430" b="2973"/>
              <a:stretch/>
            </p:blipFill>
            <p:spPr>
              <a:xfrm>
                <a:off x="876479" y="3880319"/>
                <a:ext cx="2848396" cy="121381"/>
              </a:xfrm>
              <a:prstGeom prst="rect">
                <a:avLst/>
              </a:prstGeom>
            </p:spPr>
          </p:pic>
          <p:grpSp>
            <p:nvGrpSpPr>
              <p:cNvPr id="104" name="Group 103">
                <a:extLst>
                  <a:ext uri="{FF2B5EF4-FFF2-40B4-BE49-F238E27FC236}">
                    <a16:creationId xmlns:a16="http://schemas.microsoft.com/office/drawing/2014/main" id="{A6908451-7F80-454F-A55A-447BA826904A}"/>
                  </a:ext>
                </a:extLst>
              </p:cNvPr>
              <p:cNvGrpSpPr/>
              <p:nvPr/>
            </p:nvGrpSpPr>
            <p:grpSpPr>
              <a:xfrm>
                <a:off x="898986" y="1974547"/>
                <a:ext cx="1106421" cy="388523"/>
                <a:chOff x="4707877" y="2006145"/>
                <a:chExt cx="1106421" cy="388523"/>
              </a:xfrm>
            </p:grpSpPr>
            <p:pic>
              <p:nvPicPr>
                <p:cNvPr id="105" name="Picture 104">
                  <a:extLst>
                    <a:ext uri="{FF2B5EF4-FFF2-40B4-BE49-F238E27FC236}">
                      <a16:creationId xmlns:a16="http://schemas.microsoft.com/office/drawing/2014/main" id="{941B3408-98CE-3E4D-B942-E762F2495437}"/>
                    </a:ext>
                  </a:extLst>
                </p:cNvPr>
                <p:cNvPicPr>
                  <a:picLocks noChangeAspect="1"/>
                </p:cNvPicPr>
                <p:nvPr/>
              </p:nvPicPr>
              <p:blipFill rotWithShape="1">
                <a:blip r:embed="rId7"/>
                <a:srcRect l="13984" t="13401" r="67057" b="78240"/>
                <a:stretch/>
              </p:blipFill>
              <p:spPr>
                <a:xfrm>
                  <a:off x="4707877" y="2184362"/>
                  <a:ext cx="681392" cy="210306"/>
                </a:xfrm>
                <a:prstGeom prst="rect">
                  <a:avLst/>
                </a:prstGeom>
              </p:spPr>
            </p:pic>
            <p:pic>
              <p:nvPicPr>
                <p:cNvPr id="106" name="Picture 105">
                  <a:extLst>
                    <a:ext uri="{FF2B5EF4-FFF2-40B4-BE49-F238E27FC236}">
                      <a16:creationId xmlns:a16="http://schemas.microsoft.com/office/drawing/2014/main" id="{C99F1E1A-87B2-6049-A621-6B219EF4BAD2}"/>
                    </a:ext>
                  </a:extLst>
                </p:cNvPr>
                <p:cNvPicPr>
                  <a:picLocks noChangeAspect="1"/>
                </p:cNvPicPr>
                <p:nvPr/>
              </p:nvPicPr>
              <p:blipFill rotWithShape="1">
                <a:blip r:embed="rId6"/>
                <a:srcRect l="14044" t="13735" r="54593" b="79411"/>
                <a:stretch/>
              </p:blipFill>
              <p:spPr>
                <a:xfrm>
                  <a:off x="4716711" y="2039132"/>
                  <a:ext cx="1084333" cy="165887"/>
                </a:xfrm>
                <a:prstGeom prst="rect">
                  <a:avLst/>
                </a:prstGeom>
              </p:spPr>
            </p:pic>
            <p:pic>
              <p:nvPicPr>
                <p:cNvPr id="107" name="Picture 106">
                  <a:extLst>
                    <a:ext uri="{FF2B5EF4-FFF2-40B4-BE49-F238E27FC236}">
                      <a16:creationId xmlns:a16="http://schemas.microsoft.com/office/drawing/2014/main" id="{50058464-3453-B343-AB25-5184571DF926}"/>
                    </a:ext>
                  </a:extLst>
                </p:cNvPr>
                <p:cNvPicPr>
                  <a:picLocks noChangeAspect="1"/>
                </p:cNvPicPr>
                <p:nvPr/>
              </p:nvPicPr>
              <p:blipFill rotWithShape="1">
                <a:blip r:embed="rId7"/>
                <a:srcRect l="22019" t="14222" r="67057" b="78240"/>
                <a:stretch/>
              </p:blipFill>
              <p:spPr>
                <a:xfrm>
                  <a:off x="5005495" y="2048357"/>
                  <a:ext cx="392608" cy="189648"/>
                </a:xfrm>
                <a:prstGeom prst="rect">
                  <a:avLst/>
                </a:prstGeom>
              </p:spPr>
            </p:pic>
            <p:pic>
              <p:nvPicPr>
                <p:cNvPr id="108" name="Picture 107">
                  <a:extLst>
                    <a:ext uri="{FF2B5EF4-FFF2-40B4-BE49-F238E27FC236}">
                      <a16:creationId xmlns:a16="http://schemas.microsoft.com/office/drawing/2014/main" id="{9660B5BE-9317-F845-94ED-9C15973D61B7}"/>
                    </a:ext>
                  </a:extLst>
                </p:cNvPr>
                <p:cNvPicPr>
                  <a:picLocks noChangeAspect="1"/>
                </p:cNvPicPr>
                <p:nvPr/>
              </p:nvPicPr>
              <p:blipFill rotWithShape="1">
                <a:blip r:embed="rId6"/>
                <a:srcRect l="22013" t="13735" r="54593" b="79411"/>
                <a:stretch/>
              </p:blipFill>
              <p:spPr>
                <a:xfrm>
                  <a:off x="5005495" y="2205019"/>
                  <a:ext cx="808803" cy="165887"/>
                </a:xfrm>
                <a:prstGeom prst="rect">
                  <a:avLst/>
                </a:prstGeom>
              </p:spPr>
            </p:pic>
            <p:sp>
              <p:nvSpPr>
                <p:cNvPr id="109" name="Rectangle 108">
                  <a:extLst>
                    <a:ext uri="{FF2B5EF4-FFF2-40B4-BE49-F238E27FC236}">
                      <a16:creationId xmlns:a16="http://schemas.microsoft.com/office/drawing/2014/main" id="{D26A3DF4-6E13-9C42-BA88-D1CC79CAA52F}"/>
                    </a:ext>
                  </a:extLst>
                </p:cNvPr>
                <p:cNvSpPr/>
                <p:nvPr/>
              </p:nvSpPr>
              <p:spPr>
                <a:xfrm>
                  <a:off x="5398103" y="2006145"/>
                  <a:ext cx="402941" cy="1782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0" name="Left Brace 89">
              <a:extLst>
                <a:ext uri="{FF2B5EF4-FFF2-40B4-BE49-F238E27FC236}">
                  <a16:creationId xmlns:a16="http://schemas.microsoft.com/office/drawing/2014/main" id="{3184574F-BF55-3E41-9CA4-868BB0E66187}"/>
                </a:ext>
              </a:extLst>
            </p:cNvPr>
            <p:cNvSpPr/>
            <p:nvPr/>
          </p:nvSpPr>
          <p:spPr>
            <a:xfrm rot="5400000">
              <a:off x="5138425" y="3621940"/>
              <a:ext cx="59911" cy="36712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1" name="TextBox 90">
              <a:extLst>
                <a:ext uri="{FF2B5EF4-FFF2-40B4-BE49-F238E27FC236}">
                  <a16:creationId xmlns:a16="http://schemas.microsoft.com/office/drawing/2014/main" id="{FC4546F9-FFC3-E649-9AAE-BB99FDA2CA51}"/>
                </a:ext>
              </a:extLst>
            </p:cNvPr>
            <p:cNvSpPr txBox="1"/>
            <p:nvPr/>
          </p:nvSpPr>
          <p:spPr>
            <a:xfrm>
              <a:off x="5039186" y="3651173"/>
              <a:ext cx="258388"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2" name="TextBox 91">
              <a:extLst>
                <a:ext uri="{FF2B5EF4-FFF2-40B4-BE49-F238E27FC236}">
                  <a16:creationId xmlns:a16="http://schemas.microsoft.com/office/drawing/2014/main" id="{E3968550-2AFC-3047-8A2B-3A061D101042}"/>
                </a:ext>
              </a:extLst>
            </p:cNvPr>
            <p:cNvSpPr txBox="1"/>
            <p:nvPr/>
          </p:nvSpPr>
          <p:spPr>
            <a:xfrm>
              <a:off x="5181706" y="3516541"/>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3" name="Left Brace 92">
              <a:extLst>
                <a:ext uri="{FF2B5EF4-FFF2-40B4-BE49-F238E27FC236}">
                  <a16:creationId xmlns:a16="http://schemas.microsoft.com/office/drawing/2014/main" id="{91E1C76A-CB31-1C43-8FAC-BCDA4DF61239}"/>
                </a:ext>
              </a:extLst>
            </p:cNvPr>
            <p:cNvSpPr/>
            <p:nvPr/>
          </p:nvSpPr>
          <p:spPr>
            <a:xfrm rot="5400000">
              <a:off x="5328686" y="3299115"/>
              <a:ext cx="59911" cy="74764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4" name="TextBox 93">
              <a:extLst>
                <a:ext uri="{FF2B5EF4-FFF2-40B4-BE49-F238E27FC236}">
                  <a16:creationId xmlns:a16="http://schemas.microsoft.com/office/drawing/2014/main" id="{DCB1F479-7F2E-6D40-B849-987AE1CA2481}"/>
                </a:ext>
              </a:extLst>
            </p:cNvPr>
            <p:cNvSpPr txBox="1"/>
            <p:nvPr/>
          </p:nvSpPr>
          <p:spPr>
            <a:xfrm>
              <a:off x="6474160" y="2885155"/>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5" name="Left Brace 94">
              <a:extLst>
                <a:ext uri="{FF2B5EF4-FFF2-40B4-BE49-F238E27FC236}">
                  <a16:creationId xmlns:a16="http://schemas.microsoft.com/office/drawing/2014/main" id="{8EE0D5D7-DDC8-3841-BD08-CF1BE3E59002}"/>
                </a:ext>
              </a:extLst>
            </p:cNvPr>
            <p:cNvSpPr/>
            <p:nvPr/>
          </p:nvSpPr>
          <p:spPr>
            <a:xfrm rot="5400000">
              <a:off x="6612308" y="2651971"/>
              <a:ext cx="59911" cy="76531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6" name="Left Brace 95">
              <a:extLst>
                <a:ext uri="{FF2B5EF4-FFF2-40B4-BE49-F238E27FC236}">
                  <a16:creationId xmlns:a16="http://schemas.microsoft.com/office/drawing/2014/main" id="{0CC36B2F-91DC-9F41-8D99-0119C532419F}"/>
                </a:ext>
              </a:extLst>
            </p:cNvPr>
            <p:cNvSpPr/>
            <p:nvPr/>
          </p:nvSpPr>
          <p:spPr>
            <a:xfrm rot="5400000">
              <a:off x="6420979" y="3045898"/>
              <a:ext cx="59911" cy="37382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7" name="TextBox 96">
              <a:extLst>
                <a:ext uri="{FF2B5EF4-FFF2-40B4-BE49-F238E27FC236}">
                  <a16:creationId xmlns:a16="http://schemas.microsoft.com/office/drawing/2014/main" id="{B9E74467-FB96-8E4F-9AE4-AB501C69791C}"/>
                </a:ext>
              </a:extLst>
            </p:cNvPr>
            <p:cNvSpPr txBox="1"/>
            <p:nvPr/>
          </p:nvSpPr>
          <p:spPr>
            <a:xfrm>
              <a:off x="6273999" y="3073158"/>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grpSp>
      <p:sp>
        <p:nvSpPr>
          <p:cNvPr id="23" name="Rectangle 22">
            <a:extLst>
              <a:ext uri="{FF2B5EF4-FFF2-40B4-BE49-F238E27FC236}">
                <a16:creationId xmlns:a16="http://schemas.microsoft.com/office/drawing/2014/main" id="{BBCEFBC9-B772-5C4C-A58F-D00077C4DC43}"/>
              </a:ext>
            </a:extLst>
          </p:cNvPr>
          <p:cNvSpPr/>
          <p:nvPr/>
        </p:nvSpPr>
        <p:spPr>
          <a:xfrm>
            <a:off x="1138864" y="387541"/>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BDB89D69-A778-8C43-A1EA-BA97DD021215}"/>
              </a:ext>
            </a:extLst>
          </p:cNvPr>
          <p:cNvSpPr/>
          <p:nvPr/>
        </p:nvSpPr>
        <p:spPr>
          <a:xfrm>
            <a:off x="3304910" y="371537"/>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EB2340A2-257F-5E49-9DA1-86E052C90DD7}"/>
              </a:ext>
            </a:extLst>
          </p:cNvPr>
          <p:cNvSpPr/>
          <p:nvPr/>
        </p:nvSpPr>
        <p:spPr>
          <a:xfrm>
            <a:off x="5503096" y="371537"/>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89DF7FE4-980C-4F42-BA26-E21B8628D78E}"/>
              </a:ext>
            </a:extLst>
          </p:cNvPr>
          <p:cNvSpPr/>
          <p:nvPr/>
        </p:nvSpPr>
        <p:spPr>
          <a:xfrm>
            <a:off x="1233551" y="2566813"/>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883B59DC-7215-294F-9B37-FFC6134F3EB8}"/>
              </a:ext>
            </a:extLst>
          </p:cNvPr>
          <p:cNvSpPr txBox="1"/>
          <p:nvPr/>
        </p:nvSpPr>
        <p:spPr>
          <a:xfrm>
            <a:off x="77952" y="3279549"/>
            <a:ext cx="323686"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7" name="Rectangle 6">
            <a:extLst>
              <a:ext uri="{FF2B5EF4-FFF2-40B4-BE49-F238E27FC236}">
                <a16:creationId xmlns:a16="http://schemas.microsoft.com/office/drawing/2014/main" id="{63C44CCC-9B5A-5047-A852-AE08486A7A65}"/>
              </a:ext>
            </a:extLst>
          </p:cNvPr>
          <p:cNvSpPr/>
          <p:nvPr/>
        </p:nvSpPr>
        <p:spPr>
          <a:xfrm>
            <a:off x="1233551" y="560800"/>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37D59BD-623D-BB45-BE60-7436A2E6D7CB}"/>
              </a:ext>
            </a:extLst>
          </p:cNvPr>
          <p:cNvSpPr/>
          <p:nvPr/>
        </p:nvSpPr>
        <p:spPr>
          <a:xfrm>
            <a:off x="3334895" y="537175"/>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7F68606-A10F-5447-8F18-7658C71AEA9B}"/>
              </a:ext>
            </a:extLst>
          </p:cNvPr>
          <p:cNvSpPr/>
          <p:nvPr/>
        </p:nvSpPr>
        <p:spPr>
          <a:xfrm>
            <a:off x="3487295" y="689575"/>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5CF8BA9-F0B3-794A-9A62-A2880065F957}"/>
              </a:ext>
            </a:extLst>
          </p:cNvPr>
          <p:cNvSpPr/>
          <p:nvPr/>
        </p:nvSpPr>
        <p:spPr>
          <a:xfrm>
            <a:off x="2885258" y="232839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7DC6EE5-236E-2445-9360-41DB73A80D9A}"/>
              </a:ext>
            </a:extLst>
          </p:cNvPr>
          <p:cNvSpPr/>
          <p:nvPr/>
        </p:nvSpPr>
        <p:spPr>
          <a:xfrm>
            <a:off x="3268890" y="2334535"/>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3C067CF2-9179-B44F-B47B-2A7774790739}"/>
              </a:ext>
            </a:extLst>
          </p:cNvPr>
          <p:cNvSpPr/>
          <p:nvPr/>
        </p:nvSpPr>
        <p:spPr>
          <a:xfrm>
            <a:off x="3695152" y="2330242"/>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C34E38B0-2780-834E-96D2-DABA410123C7}"/>
              </a:ext>
            </a:extLst>
          </p:cNvPr>
          <p:cNvSpPr/>
          <p:nvPr/>
        </p:nvSpPr>
        <p:spPr>
          <a:xfrm>
            <a:off x="4078784" y="2327815"/>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F0083C81-EE2D-E04C-ACF3-984105B7421F}"/>
              </a:ext>
            </a:extLst>
          </p:cNvPr>
          <p:cNvSpPr/>
          <p:nvPr/>
        </p:nvSpPr>
        <p:spPr>
          <a:xfrm>
            <a:off x="741225" y="4429020"/>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26CA853-4816-D646-8A6B-93A55E54C6A2}"/>
              </a:ext>
            </a:extLst>
          </p:cNvPr>
          <p:cNvSpPr/>
          <p:nvPr/>
        </p:nvSpPr>
        <p:spPr>
          <a:xfrm>
            <a:off x="1124857" y="4428633"/>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B890BB2A-D6C8-2B4F-8674-67FB88E6EEA5}"/>
              </a:ext>
            </a:extLst>
          </p:cNvPr>
          <p:cNvSpPr/>
          <p:nvPr/>
        </p:nvSpPr>
        <p:spPr>
          <a:xfrm>
            <a:off x="1551119" y="443087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51E41C5D-0B6F-DB49-97E8-5ED59934C052}"/>
              </a:ext>
            </a:extLst>
          </p:cNvPr>
          <p:cNvSpPr/>
          <p:nvPr/>
        </p:nvSpPr>
        <p:spPr>
          <a:xfrm>
            <a:off x="1934751" y="442844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7FA03E3-C7DB-4A4F-81B7-2BAE6520D46D}"/>
              </a:ext>
            </a:extLst>
          </p:cNvPr>
          <p:cNvSpPr/>
          <p:nvPr/>
        </p:nvSpPr>
        <p:spPr>
          <a:xfrm>
            <a:off x="2897207" y="4417430"/>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3FD8BBC-4172-9544-8FA9-A34733B3C3F5}"/>
              </a:ext>
            </a:extLst>
          </p:cNvPr>
          <p:cNvSpPr/>
          <p:nvPr/>
        </p:nvSpPr>
        <p:spPr>
          <a:xfrm>
            <a:off x="3280839" y="442357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42032AB-D46E-AE4F-A724-47994D958A3B}"/>
              </a:ext>
            </a:extLst>
          </p:cNvPr>
          <p:cNvSpPr/>
          <p:nvPr/>
        </p:nvSpPr>
        <p:spPr>
          <a:xfrm>
            <a:off x="3707101" y="441928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7311D5C-15BF-C84C-8A38-6E46DE466EB9}"/>
              </a:ext>
            </a:extLst>
          </p:cNvPr>
          <p:cNvSpPr/>
          <p:nvPr/>
        </p:nvSpPr>
        <p:spPr>
          <a:xfrm>
            <a:off x="4090733" y="441685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9" name="Picture 118">
            <a:extLst>
              <a:ext uri="{FF2B5EF4-FFF2-40B4-BE49-F238E27FC236}">
                <a16:creationId xmlns:a16="http://schemas.microsoft.com/office/drawing/2014/main" id="{04025E35-D77B-AB4D-B372-848D62EBEF38}"/>
              </a:ext>
            </a:extLst>
          </p:cNvPr>
          <p:cNvPicPr>
            <a:picLocks noChangeAspect="1"/>
          </p:cNvPicPr>
          <p:nvPr/>
        </p:nvPicPr>
        <p:blipFill>
          <a:blip r:embed="rId8"/>
          <a:stretch>
            <a:fillRect/>
          </a:stretch>
        </p:blipFill>
        <p:spPr>
          <a:xfrm>
            <a:off x="315533" y="3194996"/>
            <a:ext cx="3019362" cy="3019362"/>
          </a:xfrm>
          <a:prstGeom prst="rect">
            <a:avLst/>
          </a:prstGeom>
        </p:spPr>
      </p:pic>
      <p:pic>
        <p:nvPicPr>
          <p:cNvPr id="120" name="Picture 119">
            <a:extLst>
              <a:ext uri="{FF2B5EF4-FFF2-40B4-BE49-F238E27FC236}">
                <a16:creationId xmlns:a16="http://schemas.microsoft.com/office/drawing/2014/main" id="{C02D98BA-2362-E140-BD16-56C7AAE8D188}"/>
              </a:ext>
            </a:extLst>
          </p:cNvPr>
          <p:cNvPicPr>
            <a:picLocks noChangeAspect="1"/>
          </p:cNvPicPr>
          <p:nvPr/>
        </p:nvPicPr>
        <p:blipFill>
          <a:blip r:embed="rId9"/>
          <a:stretch>
            <a:fillRect/>
          </a:stretch>
        </p:blipFill>
        <p:spPr>
          <a:xfrm>
            <a:off x="3334895" y="3166334"/>
            <a:ext cx="3019362" cy="3019362"/>
          </a:xfrm>
          <a:prstGeom prst="rect">
            <a:avLst/>
          </a:prstGeom>
        </p:spPr>
      </p:pic>
      <p:pic>
        <p:nvPicPr>
          <p:cNvPr id="121" name="Picture 120">
            <a:extLst>
              <a:ext uri="{FF2B5EF4-FFF2-40B4-BE49-F238E27FC236}">
                <a16:creationId xmlns:a16="http://schemas.microsoft.com/office/drawing/2014/main" id="{5D4D8A8C-57B9-2349-ADC6-F41BC27E5BC4}"/>
              </a:ext>
            </a:extLst>
          </p:cNvPr>
          <p:cNvPicPr>
            <a:picLocks noChangeAspect="1"/>
          </p:cNvPicPr>
          <p:nvPr/>
        </p:nvPicPr>
        <p:blipFill>
          <a:blip r:embed="rId10"/>
          <a:stretch>
            <a:fillRect/>
          </a:stretch>
        </p:blipFill>
        <p:spPr>
          <a:xfrm>
            <a:off x="315533" y="492454"/>
            <a:ext cx="3019362" cy="3019362"/>
          </a:xfrm>
          <a:prstGeom prst="rect">
            <a:avLst/>
          </a:prstGeom>
        </p:spPr>
      </p:pic>
      <p:sp>
        <p:nvSpPr>
          <p:cNvPr id="88" name="TextBox 87">
            <a:extLst>
              <a:ext uri="{FF2B5EF4-FFF2-40B4-BE49-F238E27FC236}">
                <a16:creationId xmlns:a16="http://schemas.microsoft.com/office/drawing/2014/main" id="{685480B2-BB94-F64C-B156-7608E2AC989F}"/>
              </a:ext>
            </a:extLst>
          </p:cNvPr>
          <p:cNvSpPr txBox="1"/>
          <p:nvPr/>
        </p:nvSpPr>
        <p:spPr>
          <a:xfrm>
            <a:off x="3065303" y="473153"/>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85" name="TextBox 84">
            <a:extLst>
              <a:ext uri="{FF2B5EF4-FFF2-40B4-BE49-F238E27FC236}">
                <a16:creationId xmlns:a16="http://schemas.microsoft.com/office/drawing/2014/main" id="{ED4DAE98-6A49-F845-BF77-95CE517D0BF1}"/>
              </a:ext>
            </a:extLst>
          </p:cNvPr>
          <p:cNvSpPr txBox="1"/>
          <p:nvPr/>
        </p:nvSpPr>
        <p:spPr>
          <a:xfrm>
            <a:off x="79850" y="473153"/>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87" name="TextBox 86">
            <a:extLst>
              <a:ext uri="{FF2B5EF4-FFF2-40B4-BE49-F238E27FC236}">
                <a16:creationId xmlns:a16="http://schemas.microsoft.com/office/drawing/2014/main" id="{BFC3CE53-C516-6944-BF1F-0D44C02929E6}"/>
              </a:ext>
            </a:extLst>
          </p:cNvPr>
          <p:cNvSpPr txBox="1"/>
          <p:nvPr/>
        </p:nvSpPr>
        <p:spPr>
          <a:xfrm>
            <a:off x="3059728" y="3236137"/>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89" name="TextBox 88">
            <a:extLst>
              <a:ext uri="{FF2B5EF4-FFF2-40B4-BE49-F238E27FC236}">
                <a16:creationId xmlns:a16="http://schemas.microsoft.com/office/drawing/2014/main" id="{1ECE3EE3-9E9D-8F48-B4B4-EC54CFF78E3F}"/>
              </a:ext>
            </a:extLst>
          </p:cNvPr>
          <p:cNvSpPr txBox="1"/>
          <p:nvPr/>
        </p:nvSpPr>
        <p:spPr>
          <a:xfrm>
            <a:off x="80538" y="6243020"/>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pic>
        <p:nvPicPr>
          <p:cNvPr id="118" name="Picture 117">
            <a:extLst>
              <a:ext uri="{FF2B5EF4-FFF2-40B4-BE49-F238E27FC236}">
                <a16:creationId xmlns:a16="http://schemas.microsoft.com/office/drawing/2014/main" id="{2C2A5087-0E01-FF41-BF0A-9272ACBC0522}"/>
              </a:ext>
            </a:extLst>
          </p:cNvPr>
          <p:cNvPicPr>
            <a:picLocks noChangeAspect="1"/>
          </p:cNvPicPr>
          <p:nvPr/>
        </p:nvPicPr>
        <p:blipFill>
          <a:blip r:embed="rId11"/>
          <a:stretch>
            <a:fillRect/>
          </a:stretch>
        </p:blipFill>
        <p:spPr>
          <a:xfrm>
            <a:off x="3304910" y="476684"/>
            <a:ext cx="3019362" cy="3019362"/>
          </a:xfrm>
          <a:prstGeom prst="rect">
            <a:avLst/>
          </a:prstGeom>
        </p:spPr>
      </p:pic>
      <p:grpSp>
        <p:nvGrpSpPr>
          <p:cNvPr id="127" name="Group 126">
            <a:extLst>
              <a:ext uri="{FF2B5EF4-FFF2-40B4-BE49-F238E27FC236}">
                <a16:creationId xmlns:a16="http://schemas.microsoft.com/office/drawing/2014/main" id="{58EA0F33-A5C5-F447-AA2B-0B42D1BBE5D3}"/>
              </a:ext>
            </a:extLst>
          </p:cNvPr>
          <p:cNvGrpSpPr/>
          <p:nvPr/>
        </p:nvGrpSpPr>
        <p:grpSpPr>
          <a:xfrm>
            <a:off x="3752088" y="804978"/>
            <a:ext cx="1806566" cy="176345"/>
            <a:chOff x="5068739" y="1014005"/>
            <a:chExt cx="1806566" cy="176345"/>
          </a:xfrm>
        </p:grpSpPr>
        <p:pic>
          <p:nvPicPr>
            <p:cNvPr id="128" name="Picture 127" descr="Chart, scatter chart&#10;&#10;Description automatically generated">
              <a:extLst>
                <a:ext uri="{FF2B5EF4-FFF2-40B4-BE49-F238E27FC236}">
                  <a16:creationId xmlns:a16="http://schemas.microsoft.com/office/drawing/2014/main" id="{53525AF1-1671-8A47-9BC7-4ED10B324DB3}"/>
                </a:ext>
              </a:extLst>
            </p:cNvPr>
            <p:cNvPicPr>
              <a:picLocks noChangeAspect="1"/>
            </p:cNvPicPr>
            <p:nvPr/>
          </p:nvPicPr>
          <p:blipFill rotWithShape="1">
            <a:blip r:embed="rId12"/>
            <a:srcRect l="42956" t="6852" r="40602" b="86562"/>
            <a:stretch/>
          </p:blipFill>
          <p:spPr>
            <a:xfrm>
              <a:off x="5321275" y="1029347"/>
              <a:ext cx="307413" cy="127110"/>
            </a:xfrm>
            <a:prstGeom prst="rect">
              <a:avLst/>
            </a:prstGeom>
          </p:spPr>
        </p:pic>
        <p:pic>
          <p:nvPicPr>
            <p:cNvPr id="129" name="Picture 128" descr="Chart, scatter chart&#10;&#10;Description automatically generated">
              <a:extLst>
                <a:ext uri="{FF2B5EF4-FFF2-40B4-BE49-F238E27FC236}">
                  <a16:creationId xmlns:a16="http://schemas.microsoft.com/office/drawing/2014/main" id="{2D0411B0-076D-454D-8366-D8220FC31826}"/>
                </a:ext>
              </a:extLst>
            </p:cNvPr>
            <p:cNvPicPr>
              <a:picLocks noChangeAspect="1"/>
            </p:cNvPicPr>
            <p:nvPr/>
          </p:nvPicPr>
          <p:blipFill rotWithShape="1">
            <a:blip r:embed="rId13"/>
            <a:srcRect l="43140" t="6932" r="39926" b="86671"/>
            <a:stretch/>
          </p:blipFill>
          <p:spPr>
            <a:xfrm>
              <a:off x="5928157" y="1037225"/>
              <a:ext cx="316623" cy="123477"/>
            </a:xfrm>
            <a:prstGeom prst="rect">
              <a:avLst/>
            </a:prstGeom>
          </p:spPr>
        </p:pic>
        <p:pic>
          <p:nvPicPr>
            <p:cNvPr id="130" name="Picture 129" descr="Chart, scatter chart&#10;&#10;Description automatically generated">
              <a:extLst>
                <a:ext uri="{FF2B5EF4-FFF2-40B4-BE49-F238E27FC236}">
                  <a16:creationId xmlns:a16="http://schemas.microsoft.com/office/drawing/2014/main" id="{7678A754-E142-2948-B119-EEB7D58C0D88}"/>
                </a:ext>
              </a:extLst>
            </p:cNvPr>
            <p:cNvPicPr>
              <a:picLocks noChangeAspect="1"/>
            </p:cNvPicPr>
            <p:nvPr/>
          </p:nvPicPr>
          <p:blipFill rotWithShape="1">
            <a:blip r:embed="rId14"/>
            <a:srcRect l="42225" t="6179" r="39724" b="87976"/>
            <a:stretch/>
          </p:blipFill>
          <p:spPr>
            <a:xfrm>
              <a:off x="6537791" y="1043636"/>
              <a:ext cx="337514" cy="112821"/>
            </a:xfrm>
            <a:prstGeom prst="rect">
              <a:avLst/>
            </a:prstGeom>
          </p:spPr>
        </p:pic>
        <p:pic>
          <p:nvPicPr>
            <p:cNvPr id="131" name="Picture 130" descr="Chart, bar chart&#10;&#10;Description automatically generated">
              <a:extLst>
                <a:ext uri="{FF2B5EF4-FFF2-40B4-BE49-F238E27FC236}">
                  <a16:creationId xmlns:a16="http://schemas.microsoft.com/office/drawing/2014/main" id="{535912EC-5C0D-8B41-90F0-D3AA9E37C3D8}"/>
                </a:ext>
              </a:extLst>
            </p:cNvPr>
            <p:cNvPicPr>
              <a:picLocks noChangeAspect="1"/>
            </p:cNvPicPr>
            <p:nvPr/>
          </p:nvPicPr>
          <p:blipFill rotWithShape="1">
            <a:blip r:embed="rId15"/>
            <a:srcRect l="51455" t="52388" r="36560" b="20193"/>
            <a:stretch/>
          </p:blipFill>
          <p:spPr>
            <a:xfrm rot="5400000">
              <a:off x="5116390" y="966354"/>
              <a:ext cx="157795" cy="253097"/>
            </a:xfrm>
            <a:prstGeom prst="rect">
              <a:avLst/>
            </a:prstGeom>
          </p:spPr>
        </p:pic>
        <p:pic>
          <p:nvPicPr>
            <p:cNvPr id="132" name="Picture 131" descr="Chart, bar chart&#10;&#10;Description automatically generated">
              <a:extLst>
                <a:ext uri="{FF2B5EF4-FFF2-40B4-BE49-F238E27FC236}">
                  <a16:creationId xmlns:a16="http://schemas.microsoft.com/office/drawing/2014/main" id="{CD9CD056-F50B-DA45-A68D-DBC0AB735EDE}"/>
                </a:ext>
              </a:extLst>
            </p:cNvPr>
            <p:cNvPicPr>
              <a:picLocks noChangeAspect="1"/>
            </p:cNvPicPr>
            <p:nvPr/>
          </p:nvPicPr>
          <p:blipFill rotWithShape="1">
            <a:blip r:embed="rId15"/>
            <a:srcRect l="63439" t="52388" r="24576" b="20193"/>
            <a:stretch/>
          </p:blipFill>
          <p:spPr>
            <a:xfrm rot="5400000">
              <a:off x="5699525" y="970216"/>
              <a:ext cx="157795" cy="253097"/>
            </a:xfrm>
            <a:prstGeom prst="rect">
              <a:avLst/>
            </a:prstGeom>
          </p:spPr>
        </p:pic>
        <p:pic>
          <p:nvPicPr>
            <p:cNvPr id="133" name="Picture 132" descr="Chart, bar chart&#10;&#10;Description automatically generated">
              <a:extLst>
                <a:ext uri="{FF2B5EF4-FFF2-40B4-BE49-F238E27FC236}">
                  <a16:creationId xmlns:a16="http://schemas.microsoft.com/office/drawing/2014/main" id="{0B84B8AB-CD62-5A4A-9E12-722952202272}"/>
                </a:ext>
              </a:extLst>
            </p:cNvPr>
            <p:cNvPicPr>
              <a:picLocks noChangeAspect="1"/>
            </p:cNvPicPr>
            <p:nvPr/>
          </p:nvPicPr>
          <p:blipFill rotWithShape="1">
            <a:blip r:embed="rId15"/>
            <a:srcRect l="75117" t="52388" r="11490" b="20193"/>
            <a:stretch/>
          </p:blipFill>
          <p:spPr>
            <a:xfrm rot="5400000">
              <a:off x="6304348" y="975629"/>
              <a:ext cx="176344" cy="253097"/>
            </a:xfrm>
            <a:prstGeom prst="rect">
              <a:avLst/>
            </a:prstGeom>
          </p:spPr>
        </p:pic>
      </p:grpSp>
      <p:sp>
        <p:nvSpPr>
          <p:cNvPr id="8" name="Rectangle 7">
            <a:extLst>
              <a:ext uri="{FF2B5EF4-FFF2-40B4-BE49-F238E27FC236}">
                <a16:creationId xmlns:a16="http://schemas.microsoft.com/office/drawing/2014/main" id="{7BDC07FB-5025-5141-AD0A-0EA383866FE7}"/>
              </a:ext>
            </a:extLst>
          </p:cNvPr>
          <p:cNvSpPr/>
          <p:nvPr/>
        </p:nvSpPr>
        <p:spPr>
          <a:xfrm>
            <a:off x="1608430" y="658506"/>
            <a:ext cx="567773" cy="2889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977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E60B56D-AC6F-AA68-5AE2-4348EDFC3A77}"/>
              </a:ext>
            </a:extLst>
          </p:cNvPr>
          <p:cNvSpPr txBox="1"/>
          <p:nvPr/>
        </p:nvSpPr>
        <p:spPr>
          <a:xfrm>
            <a:off x="326103" y="6711979"/>
            <a:ext cx="5994963" cy="6463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7. Discrimination Response Time Results. </a:t>
            </a:r>
            <a:r>
              <a:rPr lang="en-US" sz="900" dirty="0">
                <a:latin typeface="Arial" panose="020B0604020202020204" pitchFamily="34" charset="0"/>
                <a:cs typeface="Arial" panose="020B0604020202020204" pitchFamily="34" charset="0"/>
              </a:rPr>
              <a:t>A) Linear model of discrimination response time as a function of the Kinect depth difference between targets for the 125ms viewing duration condition. B) Linear model of discrimination response time as a function of verbal estimates from independent participants at 125ms C) 250ms and D) 1000ms</a:t>
            </a:r>
            <a:endParaRPr lang="en-US" sz="900" b="1"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CEA9E8D5-6A98-FA4E-B6B2-DAAC1C1E0C04}"/>
              </a:ext>
            </a:extLst>
          </p:cNvPr>
          <p:cNvSpPr/>
          <p:nvPr/>
        </p:nvSpPr>
        <p:spPr>
          <a:xfrm>
            <a:off x="1304924" y="2882680"/>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F943D5D-C126-D346-BA50-FCA7FE2B9076}"/>
              </a:ext>
            </a:extLst>
          </p:cNvPr>
          <p:cNvSpPr/>
          <p:nvPr/>
        </p:nvSpPr>
        <p:spPr>
          <a:xfrm>
            <a:off x="6469150" y="555977"/>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3084722-7925-8440-8681-73478F396176}"/>
              </a:ext>
            </a:extLst>
          </p:cNvPr>
          <p:cNvSpPr/>
          <p:nvPr/>
        </p:nvSpPr>
        <p:spPr>
          <a:xfrm>
            <a:off x="6046696" y="2883884"/>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2C0A42D-7667-3B45-8602-867C557EE4E3}"/>
              </a:ext>
            </a:extLst>
          </p:cNvPr>
          <p:cNvSpPr/>
          <p:nvPr/>
        </p:nvSpPr>
        <p:spPr>
          <a:xfrm>
            <a:off x="798248" y="709505"/>
            <a:ext cx="537826" cy="124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C67E644-B9E2-9A42-9467-9FCE9ACC2361}"/>
              </a:ext>
            </a:extLst>
          </p:cNvPr>
          <p:cNvSpPr/>
          <p:nvPr/>
        </p:nvSpPr>
        <p:spPr>
          <a:xfrm>
            <a:off x="3666801" y="432395"/>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852079B-66AE-2745-B3C3-8FD0BBE47DF7}"/>
              </a:ext>
            </a:extLst>
          </p:cNvPr>
          <p:cNvSpPr/>
          <p:nvPr/>
        </p:nvSpPr>
        <p:spPr>
          <a:xfrm>
            <a:off x="4544304" y="3371978"/>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18C074C-D2AA-4A46-BAF9-0966FE17D2EF}"/>
              </a:ext>
            </a:extLst>
          </p:cNvPr>
          <p:cNvSpPr/>
          <p:nvPr/>
        </p:nvSpPr>
        <p:spPr>
          <a:xfrm>
            <a:off x="1626843" y="3387352"/>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C07B9EA-3E95-D44A-A8D3-578D4A8BD1FC}"/>
              </a:ext>
            </a:extLst>
          </p:cNvPr>
          <p:cNvSpPr/>
          <p:nvPr/>
        </p:nvSpPr>
        <p:spPr>
          <a:xfrm>
            <a:off x="4544304" y="404671"/>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A768894-B144-EE49-ABFE-203A5BDF5ACB}"/>
              </a:ext>
            </a:extLst>
          </p:cNvPr>
          <p:cNvSpPr/>
          <p:nvPr/>
        </p:nvSpPr>
        <p:spPr>
          <a:xfrm>
            <a:off x="1392442" y="774510"/>
            <a:ext cx="958891" cy="722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321D235-A524-4A42-A78E-B999599BC282}"/>
              </a:ext>
            </a:extLst>
          </p:cNvPr>
          <p:cNvSpPr/>
          <p:nvPr/>
        </p:nvSpPr>
        <p:spPr>
          <a:xfrm>
            <a:off x="1373386" y="822814"/>
            <a:ext cx="253457" cy="80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1651460-0CDB-0F4F-BC78-B7C93AAA6FA6}"/>
              </a:ext>
            </a:extLst>
          </p:cNvPr>
          <p:cNvSpPr/>
          <p:nvPr/>
        </p:nvSpPr>
        <p:spPr>
          <a:xfrm>
            <a:off x="3820197"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F7E2659-1F2C-304F-95DE-A8983B12A6CF}"/>
              </a:ext>
            </a:extLst>
          </p:cNvPr>
          <p:cNvSpPr/>
          <p:nvPr/>
        </p:nvSpPr>
        <p:spPr>
          <a:xfrm>
            <a:off x="4352720"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CD9449D-76DA-864C-8D57-2F0A7C16503E}"/>
              </a:ext>
            </a:extLst>
          </p:cNvPr>
          <p:cNvSpPr/>
          <p:nvPr/>
        </p:nvSpPr>
        <p:spPr>
          <a:xfrm>
            <a:off x="4959006" y="2965420"/>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ACE2EC3-36C2-B447-ABDE-5CE5991054EA}"/>
              </a:ext>
            </a:extLst>
          </p:cNvPr>
          <p:cNvSpPr/>
          <p:nvPr/>
        </p:nvSpPr>
        <p:spPr>
          <a:xfrm>
            <a:off x="5554905" y="2965420"/>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3F3C6F0-B1C8-E149-A15A-DF5F3B136F80}"/>
              </a:ext>
            </a:extLst>
          </p:cNvPr>
          <p:cNvSpPr/>
          <p:nvPr/>
        </p:nvSpPr>
        <p:spPr>
          <a:xfrm>
            <a:off x="3820197" y="6042458"/>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FCBB891-F2F0-1B4F-8B9D-640EFC960DDE}"/>
              </a:ext>
            </a:extLst>
          </p:cNvPr>
          <p:cNvSpPr/>
          <p:nvPr/>
        </p:nvSpPr>
        <p:spPr>
          <a:xfrm>
            <a:off x="4371305" y="6042458"/>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9959A239-71F0-D94B-A421-79A43C82A118}"/>
              </a:ext>
            </a:extLst>
          </p:cNvPr>
          <p:cNvSpPr/>
          <p:nvPr/>
        </p:nvSpPr>
        <p:spPr>
          <a:xfrm>
            <a:off x="4959006" y="603804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1E4576C7-D4F4-334B-9C83-823A0B7CB5B8}"/>
              </a:ext>
            </a:extLst>
          </p:cNvPr>
          <p:cNvSpPr/>
          <p:nvPr/>
        </p:nvSpPr>
        <p:spPr>
          <a:xfrm>
            <a:off x="5554905" y="603804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FC5956C-55DA-5B40-B878-FA4AA3EE898A}"/>
              </a:ext>
            </a:extLst>
          </p:cNvPr>
          <p:cNvSpPr/>
          <p:nvPr/>
        </p:nvSpPr>
        <p:spPr>
          <a:xfrm>
            <a:off x="909876" y="604306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ED045555-F137-8B4E-A43B-EA4B494AA5BC}"/>
              </a:ext>
            </a:extLst>
          </p:cNvPr>
          <p:cNvSpPr/>
          <p:nvPr/>
        </p:nvSpPr>
        <p:spPr>
          <a:xfrm>
            <a:off x="1442399" y="604306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11DECDE-F021-154F-978C-B0CB205D7E65}"/>
              </a:ext>
            </a:extLst>
          </p:cNvPr>
          <p:cNvSpPr/>
          <p:nvPr/>
        </p:nvSpPr>
        <p:spPr>
          <a:xfrm>
            <a:off x="2048685" y="603864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2FE06F4-C2C6-9C46-88FF-4E7826421B77}"/>
              </a:ext>
            </a:extLst>
          </p:cNvPr>
          <p:cNvSpPr/>
          <p:nvPr/>
        </p:nvSpPr>
        <p:spPr>
          <a:xfrm>
            <a:off x="2644584" y="603864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diagram, line, plot&#10;&#10;Description automatically generated">
            <a:extLst>
              <a:ext uri="{FF2B5EF4-FFF2-40B4-BE49-F238E27FC236}">
                <a16:creationId xmlns:a16="http://schemas.microsoft.com/office/drawing/2014/main" id="{AB2766F8-49B3-F312-7902-C1508FBE00DB}"/>
              </a:ext>
            </a:extLst>
          </p:cNvPr>
          <p:cNvPicPr>
            <a:picLocks noChangeAspect="1"/>
          </p:cNvPicPr>
          <p:nvPr/>
        </p:nvPicPr>
        <p:blipFill>
          <a:blip r:embed="rId3"/>
          <a:stretch>
            <a:fillRect/>
          </a:stretch>
        </p:blipFill>
        <p:spPr>
          <a:xfrm>
            <a:off x="3443227" y="442940"/>
            <a:ext cx="3111887" cy="3111887"/>
          </a:xfrm>
          <a:prstGeom prst="rect">
            <a:avLst/>
          </a:prstGeom>
        </p:spPr>
      </p:pic>
      <p:pic>
        <p:nvPicPr>
          <p:cNvPr id="7" name="Picture 6" descr="A picture containing text, diagram, line, plot&#10;&#10;Description automatically generated">
            <a:extLst>
              <a:ext uri="{FF2B5EF4-FFF2-40B4-BE49-F238E27FC236}">
                <a16:creationId xmlns:a16="http://schemas.microsoft.com/office/drawing/2014/main" id="{996E8C80-9849-701E-73EA-14A07FE76641}"/>
              </a:ext>
            </a:extLst>
          </p:cNvPr>
          <p:cNvPicPr>
            <a:picLocks noChangeAspect="1"/>
          </p:cNvPicPr>
          <p:nvPr/>
        </p:nvPicPr>
        <p:blipFill>
          <a:blip r:embed="rId4"/>
          <a:stretch>
            <a:fillRect/>
          </a:stretch>
        </p:blipFill>
        <p:spPr>
          <a:xfrm>
            <a:off x="375668" y="3399092"/>
            <a:ext cx="3111887" cy="3111887"/>
          </a:xfrm>
          <a:prstGeom prst="rect">
            <a:avLst/>
          </a:prstGeom>
        </p:spPr>
      </p:pic>
      <p:pic>
        <p:nvPicPr>
          <p:cNvPr id="9" name="Picture 8" descr="A picture containing text, diagram, line, plot&#10;&#10;Description automatically generated">
            <a:extLst>
              <a:ext uri="{FF2B5EF4-FFF2-40B4-BE49-F238E27FC236}">
                <a16:creationId xmlns:a16="http://schemas.microsoft.com/office/drawing/2014/main" id="{B613ECA7-A3F5-94E5-BE92-4B795FC68DE0}"/>
              </a:ext>
            </a:extLst>
          </p:cNvPr>
          <p:cNvPicPr>
            <a:picLocks noChangeAspect="1"/>
          </p:cNvPicPr>
          <p:nvPr/>
        </p:nvPicPr>
        <p:blipFill>
          <a:blip r:embed="rId5"/>
          <a:stretch>
            <a:fillRect/>
          </a:stretch>
        </p:blipFill>
        <p:spPr>
          <a:xfrm>
            <a:off x="3458867" y="3399091"/>
            <a:ext cx="3111887" cy="3111887"/>
          </a:xfrm>
          <a:prstGeom prst="rect">
            <a:avLst/>
          </a:prstGeom>
        </p:spPr>
      </p:pic>
      <p:pic>
        <p:nvPicPr>
          <p:cNvPr id="31" name="Picture 30" descr="A picture containing text, diagram, line, plot&#10;&#10;Description automatically generated">
            <a:extLst>
              <a:ext uri="{FF2B5EF4-FFF2-40B4-BE49-F238E27FC236}">
                <a16:creationId xmlns:a16="http://schemas.microsoft.com/office/drawing/2014/main" id="{6A3392DD-7478-A7DC-FDDE-3DA348688D94}"/>
              </a:ext>
            </a:extLst>
          </p:cNvPr>
          <p:cNvPicPr>
            <a:picLocks noChangeAspect="1"/>
          </p:cNvPicPr>
          <p:nvPr/>
        </p:nvPicPr>
        <p:blipFill>
          <a:blip r:embed="rId6"/>
          <a:stretch>
            <a:fillRect/>
          </a:stretch>
        </p:blipFill>
        <p:spPr>
          <a:xfrm>
            <a:off x="360028" y="439765"/>
            <a:ext cx="3111887" cy="3111887"/>
          </a:xfrm>
          <a:prstGeom prst="rect">
            <a:avLst/>
          </a:prstGeom>
        </p:spPr>
      </p:pic>
      <p:sp>
        <p:nvSpPr>
          <p:cNvPr id="26" name="TextBox 25">
            <a:extLst>
              <a:ext uri="{FF2B5EF4-FFF2-40B4-BE49-F238E27FC236}">
                <a16:creationId xmlns:a16="http://schemas.microsoft.com/office/drawing/2014/main" id="{7EDC23EB-BCEF-6B46-914D-C8E9A406E28B}"/>
              </a:ext>
            </a:extLst>
          </p:cNvPr>
          <p:cNvSpPr txBox="1"/>
          <p:nvPr/>
        </p:nvSpPr>
        <p:spPr>
          <a:xfrm>
            <a:off x="154748" y="346894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37" name="TextBox 36">
            <a:extLst>
              <a:ext uri="{FF2B5EF4-FFF2-40B4-BE49-F238E27FC236}">
                <a16:creationId xmlns:a16="http://schemas.microsoft.com/office/drawing/2014/main" id="{6FCFEEEB-19AC-E94A-8320-6BD6C9FC7668}"/>
              </a:ext>
            </a:extLst>
          </p:cNvPr>
          <p:cNvSpPr txBox="1"/>
          <p:nvPr/>
        </p:nvSpPr>
        <p:spPr>
          <a:xfrm>
            <a:off x="137981" y="531998"/>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47" name="TextBox 46">
            <a:extLst>
              <a:ext uri="{FF2B5EF4-FFF2-40B4-BE49-F238E27FC236}">
                <a16:creationId xmlns:a16="http://schemas.microsoft.com/office/drawing/2014/main" id="{B64A554A-C8A6-5742-A006-388A9C84DBD2}"/>
              </a:ext>
            </a:extLst>
          </p:cNvPr>
          <p:cNvSpPr txBox="1"/>
          <p:nvPr/>
        </p:nvSpPr>
        <p:spPr>
          <a:xfrm>
            <a:off x="3135186" y="53983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48" name="TextBox 47">
            <a:extLst>
              <a:ext uri="{FF2B5EF4-FFF2-40B4-BE49-F238E27FC236}">
                <a16:creationId xmlns:a16="http://schemas.microsoft.com/office/drawing/2014/main" id="{891D7C7E-B9BF-D241-A3F1-CF69C0F3B877}"/>
              </a:ext>
            </a:extLst>
          </p:cNvPr>
          <p:cNvSpPr txBox="1"/>
          <p:nvPr/>
        </p:nvSpPr>
        <p:spPr>
          <a:xfrm>
            <a:off x="3135186" y="347114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pic>
        <p:nvPicPr>
          <p:cNvPr id="34" name="Picture 33" descr="A picture containing text, diagram, line, plot&#10;&#10;Description automatically generated">
            <a:extLst>
              <a:ext uri="{FF2B5EF4-FFF2-40B4-BE49-F238E27FC236}">
                <a16:creationId xmlns:a16="http://schemas.microsoft.com/office/drawing/2014/main" id="{0AEA02C9-FB32-EBBF-0C9C-C7DEFABE5E34}"/>
              </a:ext>
            </a:extLst>
          </p:cNvPr>
          <p:cNvPicPr>
            <a:picLocks noChangeAspect="1"/>
          </p:cNvPicPr>
          <p:nvPr/>
        </p:nvPicPr>
        <p:blipFill rotWithShape="1">
          <a:blip r:embed="rId6"/>
          <a:srcRect l="69033" t="13720" r="11459" b="80466"/>
          <a:stretch/>
        </p:blipFill>
        <p:spPr>
          <a:xfrm>
            <a:off x="2533852" y="2961184"/>
            <a:ext cx="607059" cy="180915"/>
          </a:xfrm>
          <a:prstGeom prst="rect">
            <a:avLst/>
          </a:prstGeom>
        </p:spPr>
      </p:pic>
      <p:sp>
        <p:nvSpPr>
          <p:cNvPr id="35" name="Rectangle 34">
            <a:extLst>
              <a:ext uri="{FF2B5EF4-FFF2-40B4-BE49-F238E27FC236}">
                <a16:creationId xmlns:a16="http://schemas.microsoft.com/office/drawing/2014/main" id="{F5E1E898-D299-9240-FE22-F8D4A837DA6C}"/>
              </a:ext>
            </a:extLst>
          </p:cNvPr>
          <p:cNvSpPr/>
          <p:nvPr/>
        </p:nvSpPr>
        <p:spPr>
          <a:xfrm>
            <a:off x="1168758" y="903053"/>
            <a:ext cx="640199" cy="1175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382D0FA-C6B6-E078-B3BF-41940C3F0910}"/>
              </a:ext>
            </a:extLst>
          </p:cNvPr>
          <p:cNvSpPr/>
          <p:nvPr/>
        </p:nvSpPr>
        <p:spPr>
          <a:xfrm>
            <a:off x="1817237" y="872331"/>
            <a:ext cx="1277708" cy="1175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picture containing text, diagram, line, plot&#10;&#10;Description automatically generated">
            <a:extLst>
              <a:ext uri="{FF2B5EF4-FFF2-40B4-BE49-F238E27FC236}">
                <a16:creationId xmlns:a16="http://schemas.microsoft.com/office/drawing/2014/main" id="{180FF7F8-AE9A-C51A-97AB-ED84B9F9406D}"/>
              </a:ext>
            </a:extLst>
          </p:cNvPr>
          <p:cNvPicPr>
            <a:picLocks noChangeAspect="1"/>
          </p:cNvPicPr>
          <p:nvPr/>
        </p:nvPicPr>
        <p:blipFill rotWithShape="1">
          <a:blip r:embed="rId6"/>
          <a:srcRect l="25135" t="13720" r="33540" b="81512"/>
          <a:stretch/>
        </p:blipFill>
        <p:spPr>
          <a:xfrm>
            <a:off x="1808890" y="2800380"/>
            <a:ext cx="1285988" cy="148370"/>
          </a:xfrm>
          <a:prstGeom prst="rect">
            <a:avLst/>
          </a:prstGeom>
        </p:spPr>
      </p:pic>
      <p:sp>
        <p:nvSpPr>
          <p:cNvPr id="68" name="Rectangle 67">
            <a:extLst>
              <a:ext uri="{FF2B5EF4-FFF2-40B4-BE49-F238E27FC236}">
                <a16:creationId xmlns:a16="http://schemas.microsoft.com/office/drawing/2014/main" id="{B3209C8E-6CC3-467B-F85D-ECC69C9F6503}"/>
              </a:ext>
            </a:extLst>
          </p:cNvPr>
          <p:cNvSpPr/>
          <p:nvPr/>
        </p:nvSpPr>
        <p:spPr>
          <a:xfrm>
            <a:off x="2851916" y="963004"/>
            <a:ext cx="161997" cy="457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0598209-1419-59DC-4AB7-E3C2DF38A26F}"/>
              </a:ext>
            </a:extLst>
          </p:cNvPr>
          <p:cNvSpPr/>
          <p:nvPr/>
        </p:nvSpPr>
        <p:spPr>
          <a:xfrm>
            <a:off x="4308825" y="892758"/>
            <a:ext cx="1837617" cy="1222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descr="A picture containing text, diagram, line, plot&#10;&#10;Description automatically generated">
            <a:extLst>
              <a:ext uri="{FF2B5EF4-FFF2-40B4-BE49-F238E27FC236}">
                <a16:creationId xmlns:a16="http://schemas.microsoft.com/office/drawing/2014/main" id="{DF244E92-DD48-1289-51FF-2C283995DA15}"/>
              </a:ext>
            </a:extLst>
          </p:cNvPr>
          <p:cNvPicPr>
            <a:picLocks noChangeAspect="1"/>
          </p:cNvPicPr>
          <p:nvPr/>
        </p:nvPicPr>
        <p:blipFill rotWithShape="1">
          <a:blip r:embed="rId3"/>
          <a:srcRect l="70368" t="14197" r="12387" b="81020"/>
          <a:stretch/>
        </p:blipFill>
        <p:spPr>
          <a:xfrm>
            <a:off x="5714540" y="2976953"/>
            <a:ext cx="536640" cy="148865"/>
          </a:xfrm>
          <a:prstGeom prst="rect">
            <a:avLst/>
          </a:prstGeom>
        </p:spPr>
      </p:pic>
      <p:pic>
        <p:nvPicPr>
          <p:cNvPr id="55" name="Picture 54" descr="A picture containing text, diagram, line, plot&#10;&#10;Description automatically generated">
            <a:extLst>
              <a:ext uri="{FF2B5EF4-FFF2-40B4-BE49-F238E27FC236}">
                <a16:creationId xmlns:a16="http://schemas.microsoft.com/office/drawing/2014/main" id="{39642A8B-B2C2-F254-08FE-52A42A505488}"/>
              </a:ext>
            </a:extLst>
          </p:cNvPr>
          <p:cNvPicPr>
            <a:picLocks noChangeAspect="1"/>
          </p:cNvPicPr>
          <p:nvPr/>
        </p:nvPicPr>
        <p:blipFill rotWithShape="1">
          <a:blip r:embed="rId3"/>
          <a:srcRect l="28470" t="14074" r="33122" b="81020"/>
          <a:stretch/>
        </p:blipFill>
        <p:spPr>
          <a:xfrm>
            <a:off x="5048118" y="2824254"/>
            <a:ext cx="1195242" cy="152699"/>
          </a:xfrm>
          <a:prstGeom prst="rect">
            <a:avLst/>
          </a:prstGeom>
        </p:spPr>
      </p:pic>
      <p:sp>
        <p:nvSpPr>
          <p:cNvPr id="72" name="Rectangle 71">
            <a:extLst>
              <a:ext uri="{FF2B5EF4-FFF2-40B4-BE49-F238E27FC236}">
                <a16:creationId xmlns:a16="http://schemas.microsoft.com/office/drawing/2014/main" id="{CCC59240-4842-ABB8-319B-5870A2D0049C}"/>
              </a:ext>
            </a:extLst>
          </p:cNvPr>
          <p:cNvSpPr/>
          <p:nvPr/>
        </p:nvSpPr>
        <p:spPr>
          <a:xfrm>
            <a:off x="1168758" y="3852926"/>
            <a:ext cx="1926119" cy="14906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2C7BFEF5-64C1-994C-9310-BC73C1C51BF1}"/>
              </a:ext>
            </a:extLst>
          </p:cNvPr>
          <p:cNvGrpSpPr/>
          <p:nvPr/>
        </p:nvGrpSpPr>
        <p:grpSpPr>
          <a:xfrm>
            <a:off x="5631235" y="790700"/>
            <a:ext cx="626688" cy="527452"/>
            <a:chOff x="5687464" y="2844535"/>
            <a:chExt cx="753592" cy="614444"/>
          </a:xfrm>
        </p:grpSpPr>
        <p:pic>
          <p:nvPicPr>
            <p:cNvPr id="49" name="Picture 48" descr="Chart, bar chart&#10;&#10;Description automatically generated">
              <a:extLst>
                <a:ext uri="{FF2B5EF4-FFF2-40B4-BE49-F238E27FC236}">
                  <a16:creationId xmlns:a16="http://schemas.microsoft.com/office/drawing/2014/main" id="{46F26C84-FFAD-C34C-B882-C859792B47EF}"/>
                </a:ext>
              </a:extLst>
            </p:cNvPr>
            <p:cNvPicPr>
              <a:picLocks noChangeAspect="1"/>
            </p:cNvPicPr>
            <p:nvPr/>
          </p:nvPicPr>
          <p:blipFill rotWithShape="1">
            <a:blip r:embed="rId7"/>
            <a:srcRect l="50191" t="52388" r="9749" b="20193"/>
            <a:stretch/>
          </p:blipFill>
          <p:spPr>
            <a:xfrm rot="5400000">
              <a:off x="5532417" y="2999582"/>
              <a:ext cx="614444" cy="304349"/>
            </a:xfrm>
            <a:prstGeom prst="rect">
              <a:avLst/>
            </a:prstGeom>
          </p:spPr>
        </p:pic>
        <p:pic>
          <p:nvPicPr>
            <p:cNvPr id="50" name="Picture 49" descr="Chart, scatter chart&#10;&#10;Description automatically generated">
              <a:extLst>
                <a:ext uri="{FF2B5EF4-FFF2-40B4-BE49-F238E27FC236}">
                  <a16:creationId xmlns:a16="http://schemas.microsoft.com/office/drawing/2014/main" id="{FD720F4A-BC98-3144-A236-BE6DC6A128E0}"/>
                </a:ext>
              </a:extLst>
            </p:cNvPr>
            <p:cNvPicPr>
              <a:picLocks noChangeAspect="1"/>
            </p:cNvPicPr>
            <p:nvPr/>
          </p:nvPicPr>
          <p:blipFill rotWithShape="1">
            <a:blip r:embed="rId8"/>
            <a:srcRect l="42956" t="6852" r="40602" b="86562"/>
            <a:stretch/>
          </p:blipFill>
          <p:spPr>
            <a:xfrm>
              <a:off x="6035195" y="2881649"/>
              <a:ext cx="369664" cy="148074"/>
            </a:xfrm>
            <a:prstGeom prst="rect">
              <a:avLst/>
            </a:prstGeom>
          </p:spPr>
        </p:pic>
        <p:pic>
          <p:nvPicPr>
            <p:cNvPr id="51" name="Picture 50" descr="Chart, scatter chart&#10;&#10;Description automatically generated">
              <a:extLst>
                <a:ext uri="{FF2B5EF4-FFF2-40B4-BE49-F238E27FC236}">
                  <a16:creationId xmlns:a16="http://schemas.microsoft.com/office/drawing/2014/main" id="{C0376227-86B5-B843-A108-0A12EE6629B9}"/>
                </a:ext>
              </a:extLst>
            </p:cNvPr>
            <p:cNvPicPr>
              <a:picLocks noChangeAspect="1"/>
            </p:cNvPicPr>
            <p:nvPr/>
          </p:nvPicPr>
          <p:blipFill rotWithShape="1">
            <a:blip r:embed="rId9"/>
            <a:srcRect l="43140" t="6932" r="39926" b="86671"/>
            <a:stretch/>
          </p:blipFill>
          <p:spPr>
            <a:xfrm>
              <a:off x="6042256" y="3079835"/>
              <a:ext cx="380739" cy="143842"/>
            </a:xfrm>
            <a:prstGeom prst="rect">
              <a:avLst/>
            </a:prstGeom>
          </p:spPr>
        </p:pic>
        <p:pic>
          <p:nvPicPr>
            <p:cNvPr id="52" name="Picture 51" descr="Chart, scatter chart&#10;&#10;Description automatically generated">
              <a:extLst>
                <a:ext uri="{FF2B5EF4-FFF2-40B4-BE49-F238E27FC236}">
                  <a16:creationId xmlns:a16="http://schemas.microsoft.com/office/drawing/2014/main" id="{3CF72073-8C70-5D47-AF64-E3B333556A63}"/>
                </a:ext>
              </a:extLst>
            </p:cNvPr>
            <p:cNvPicPr>
              <a:picLocks noChangeAspect="1"/>
            </p:cNvPicPr>
            <p:nvPr/>
          </p:nvPicPr>
          <p:blipFill rotWithShape="1">
            <a:blip r:embed="rId10"/>
            <a:srcRect l="42225" t="6179" r="39724" b="87976"/>
            <a:stretch/>
          </p:blipFill>
          <p:spPr>
            <a:xfrm>
              <a:off x="6035195" y="3249364"/>
              <a:ext cx="405861" cy="131428"/>
            </a:xfrm>
            <a:prstGeom prst="rect">
              <a:avLst/>
            </a:prstGeom>
          </p:spPr>
        </p:pic>
      </p:grpSp>
      <p:pic>
        <p:nvPicPr>
          <p:cNvPr id="70" name="Picture 69" descr="A picture containing text, diagram, line, plot&#10;&#10;Description automatically generated">
            <a:extLst>
              <a:ext uri="{FF2B5EF4-FFF2-40B4-BE49-F238E27FC236}">
                <a16:creationId xmlns:a16="http://schemas.microsoft.com/office/drawing/2014/main" id="{07318C2F-D189-B331-9ED7-1D655B9863B7}"/>
              </a:ext>
            </a:extLst>
          </p:cNvPr>
          <p:cNvPicPr>
            <a:picLocks noChangeAspect="1"/>
          </p:cNvPicPr>
          <p:nvPr/>
        </p:nvPicPr>
        <p:blipFill rotWithShape="1">
          <a:blip r:embed="rId4"/>
          <a:srcRect l="25965" t="14700" r="31986" b="81581"/>
          <a:stretch/>
        </p:blipFill>
        <p:spPr>
          <a:xfrm>
            <a:off x="1826675" y="3756228"/>
            <a:ext cx="1308511" cy="115737"/>
          </a:xfrm>
          <a:prstGeom prst="rect">
            <a:avLst/>
          </a:prstGeom>
        </p:spPr>
      </p:pic>
      <p:pic>
        <p:nvPicPr>
          <p:cNvPr id="71" name="Picture 70" descr="A picture containing text, diagram, line, plot&#10;&#10;Description automatically generated">
            <a:extLst>
              <a:ext uri="{FF2B5EF4-FFF2-40B4-BE49-F238E27FC236}">
                <a16:creationId xmlns:a16="http://schemas.microsoft.com/office/drawing/2014/main" id="{B5A2BF53-B8AA-5847-7D87-B06C55E3D51B}"/>
              </a:ext>
            </a:extLst>
          </p:cNvPr>
          <p:cNvPicPr>
            <a:picLocks noChangeAspect="1"/>
          </p:cNvPicPr>
          <p:nvPr/>
        </p:nvPicPr>
        <p:blipFill rotWithShape="1">
          <a:blip r:embed="rId4"/>
          <a:srcRect l="70521" t="14700" r="12819" b="81169"/>
          <a:stretch/>
        </p:blipFill>
        <p:spPr>
          <a:xfrm>
            <a:off x="2562323" y="3937721"/>
            <a:ext cx="518433" cy="128543"/>
          </a:xfrm>
          <a:prstGeom prst="rect">
            <a:avLst/>
          </a:prstGeom>
        </p:spPr>
      </p:pic>
      <p:sp>
        <p:nvSpPr>
          <p:cNvPr id="75" name="Rectangle 74">
            <a:extLst>
              <a:ext uri="{FF2B5EF4-FFF2-40B4-BE49-F238E27FC236}">
                <a16:creationId xmlns:a16="http://schemas.microsoft.com/office/drawing/2014/main" id="{6EE4554B-4F6F-682A-4613-E89553A9C0AD}"/>
              </a:ext>
            </a:extLst>
          </p:cNvPr>
          <p:cNvSpPr/>
          <p:nvPr/>
        </p:nvSpPr>
        <p:spPr>
          <a:xfrm>
            <a:off x="4299354" y="3853523"/>
            <a:ext cx="1837617" cy="1222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descr="A picture containing text, diagram, line, plot&#10;&#10;Description automatically generated">
            <a:extLst>
              <a:ext uri="{FF2B5EF4-FFF2-40B4-BE49-F238E27FC236}">
                <a16:creationId xmlns:a16="http://schemas.microsoft.com/office/drawing/2014/main" id="{9BB166B6-796A-3924-7BC1-C3F36EC451C5}"/>
              </a:ext>
            </a:extLst>
          </p:cNvPr>
          <p:cNvPicPr>
            <a:picLocks noChangeAspect="1"/>
          </p:cNvPicPr>
          <p:nvPr/>
        </p:nvPicPr>
        <p:blipFill rotWithShape="1">
          <a:blip r:embed="rId5"/>
          <a:srcRect l="70052" t="14477" r="12921" b="80775"/>
          <a:stretch/>
        </p:blipFill>
        <p:spPr>
          <a:xfrm>
            <a:off x="5769440" y="3922470"/>
            <a:ext cx="529866" cy="147731"/>
          </a:xfrm>
          <a:prstGeom prst="rect">
            <a:avLst/>
          </a:prstGeom>
        </p:spPr>
      </p:pic>
      <p:pic>
        <p:nvPicPr>
          <p:cNvPr id="74" name="Picture 73" descr="A picture containing text, diagram, line, plot&#10;&#10;Description automatically generated">
            <a:extLst>
              <a:ext uri="{FF2B5EF4-FFF2-40B4-BE49-F238E27FC236}">
                <a16:creationId xmlns:a16="http://schemas.microsoft.com/office/drawing/2014/main" id="{42173DA1-97A6-8BC0-5645-28CC8F3391D3}"/>
              </a:ext>
            </a:extLst>
          </p:cNvPr>
          <p:cNvPicPr>
            <a:picLocks noChangeAspect="1"/>
          </p:cNvPicPr>
          <p:nvPr/>
        </p:nvPicPr>
        <p:blipFill rotWithShape="1">
          <a:blip r:embed="rId5"/>
          <a:srcRect l="26211" t="14477" r="32695" b="80775"/>
          <a:stretch/>
        </p:blipFill>
        <p:spPr>
          <a:xfrm>
            <a:off x="5042263" y="3720051"/>
            <a:ext cx="1278803" cy="147730"/>
          </a:xfrm>
          <a:prstGeom prst="rect">
            <a:avLst/>
          </a:prstGeom>
        </p:spPr>
      </p:pic>
    </p:spTree>
    <p:extLst>
      <p:ext uri="{BB962C8B-B14F-4D97-AF65-F5344CB8AC3E}">
        <p14:creationId xmlns:p14="http://schemas.microsoft.com/office/powerpoint/2010/main" val="146134327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33227</TotalTime>
  <Words>1725</Words>
  <Application>Microsoft Macintosh PowerPoint</Application>
  <PresentationFormat>Custom</PresentationFormat>
  <Paragraphs>329</Paragraphs>
  <Slides>18</Slides>
  <Notes>17</Notes>
  <HiddenSlides>6</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Menlo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Discrimination split matrix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LME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257</cp:revision>
  <dcterms:created xsi:type="dcterms:W3CDTF">2023-04-17T18:08:15Z</dcterms:created>
  <dcterms:modified xsi:type="dcterms:W3CDTF">2023-05-22T21:58:46Z</dcterms:modified>
</cp:coreProperties>
</file>